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74" r:id="rId1"/>
  </p:sldMasterIdLst>
  <p:notesMasterIdLst>
    <p:notesMasterId r:id="rId22"/>
  </p:notesMasterIdLst>
  <p:handoutMasterIdLst>
    <p:handoutMasterId r:id="rId23"/>
  </p:handoutMasterIdLst>
  <p:sldIdLst>
    <p:sldId id="364" r:id="rId2"/>
    <p:sldId id="372" r:id="rId3"/>
    <p:sldId id="377" r:id="rId4"/>
    <p:sldId id="380" r:id="rId5"/>
    <p:sldId id="379" r:id="rId6"/>
    <p:sldId id="366" r:id="rId7"/>
    <p:sldId id="369" r:id="rId8"/>
    <p:sldId id="383" r:id="rId9"/>
    <p:sldId id="384" r:id="rId10"/>
    <p:sldId id="368" r:id="rId11"/>
    <p:sldId id="370" r:id="rId12"/>
    <p:sldId id="371" r:id="rId13"/>
    <p:sldId id="382" r:id="rId14"/>
    <p:sldId id="373" r:id="rId15"/>
    <p:sldId id="374" r:id="rId16"/>
    <p:sldId id="378" r:id="rId17"/>
    <p:sldId id="376" r:id="rId18"/>
    <p:sldId id="367" r:id="rId19"/>
    <p:sldId id="375" r:id="rId20"/>
    <p:sldId id="381" r:id="rId21"/>
  </p:sldIdLst>
  <p:sldSz cx="10693400" cy="7561263"/>
  <p:notesSz cx="6735763" cy="9866313"/>
  <p:embeddedFontLst>
    <p:embeddedFont>
      <p:font typeface="メイリオ" panose="020B0604030504040204" pitchFamily="50" charset="-128"/>
      <p:regular r:id="rId24"/>
      <p:bold r:id="rId25"/>
      <p:italic r:id="rId26"/>
      <p:boldItalic r:id="rId27"/>
    </p:embeddedFont>
    <p:embeddedFont>
      <p:font typeface="HGPｺﾞｼｯｸM" panose="020B0600070205080204" charset="-128"/>
      <p:regular r:id="rId28"/>
    </p:embeddedFont>
    <p:embeddedFont>
      <p:font typeface="Calibri" panose="020F0502020204030204" pitchFamily="34" charset="0"/>
      <p:regular r:id="rId29"/>
      <p:bold r:id="rId30"/>
      <p:italic r:id="rId31"/>
      <p:boldItalic r:id="rId32"/>
    </p:embeddedFont>
    <p:embeddedFont>
      <p:font typeface="HGP創英角ｺﾞｼｯｸUB" panose="020B0900000000000000" pitchFamily="50" charset="-128"/>
      <p:regular r:id="rId33"/>
    </p:embeddedFont>
  </p:embeddedFontLst>
  <p:defaultTextStyle>
    <a:defPPr>
      <a:defRPr lang="ja-JP"/>
    </a:defPPr>
    <a:lvl1pPr algn="l" defTabSz="1042988" rtl="0" eaLnBrk="0" fontAlgn="base" hangingPunct="0">
      <a:spcBef>
        <a:spcPct val="0"/>
      </a:spcBef>
      <a:spcAft>
        <a:spcPct val="0"/>
      </a:spcAft>
      <a:defRPr kumimoji="1" sz="2000" kern="1200">
        <a:solidFill>
          <a:schemeClr val="tx1"/>
        </a:solidFill>
        <a:latin typeface="Calibri" panose="020F0502020204030204" pitchFamily="34" charset="0"/>
        <a:ea typeface="ＭＳ Ｐゴシック" panose="020B0600070205080204" pitchFamily="50" charset="-128"/>
        <a:cs typeface="+mn-cs"/>
      </a:defRPr>
    </a:lvl1pPr>
    <a:lvl2pPr marL="520700" indent="-63500" algn="l" defTabSz="1042988" rtl="0" eaLnBrk="0" fontAlgn="base" hangingPunct="0">
      <a:spcBef>
        <a:spcPct val="0"/>
      </a:spcBef>
      <a:spcAft>
        <a:spcPct val="0"/>
      </a:spcAft>
      <a:defRPr kumimoji="1" sz="2000" kern="1200">
        <a:solidFill>
          <a:schemeClr val="tx1"/>
        </a:solidFill>
        <a:latin typeface="Calibri" panose="020F0502020204030204" pitchFamily="34" charset="0"/>
        <a:ea typeface="ＭＳ Ｐゴシック" panose="020B0600070205080204" pitchFamily="50" charset="-128"/>
        <a:cs typeface="+mn-cs"/>
      </a:defRPr>
    </a:lvl2pPr>
    <a:lvl3pPr marL="1042988" indent="-128588" algn="l" defTabSz="1042988" rtl="0" eaLnBrk="0" fontAlgn="base" hangingPunct="0">
      <a:spcBef>
        <a:spcPct val="0"/>
      </a:spcBef>
      <a:spcAft>
        <a:spcPct val="0"/>
      </a:spcAft>
      <a:defRPr kumimoji="1" sz="2000" kern="1200">
        <a:solidFill>
          <a:schemeClr val="tx1"/>
        </a:solidFill>
        <a:latin typeface="Calibri" panose="020F0502020204030204" pitchFamily="34" charset="0"/>
        <a:ea typeface="ＭＳ Ｐゴシック" panose="020B0600070205080204" pitchFamily="50" charset="-128"/>
        <a:cs typeface="+mn-cs"/>
      </a:defRPr>
    </a:lvl3pPr>
    <a:lvl4pPr marL="1563688" indent="-192088" algn="l" defTabSz="1042988" rtl="0" eaLnBrk="0" fontAlgn="base" hangingPunct="0">
      <a:spcBef>
        <a:spcPct val="0"/>
      </a:spcBef>
      <a:spcAft>
        <a:spcPct val="0"/>
      </a:spcAft>
      <a:defRPr kumimoji="1" sz="2000" kern="1200">
        <a:solidFill>
          <a:schemeClr val="tx1"/>
        </a:solidFill>
        <a:latin typeface="Calibri" panose="020F0502020204030204" pitchFamily="34" charset="0"/>
        <a:ea typeface="ＭＳ Ｐゴシック" panose="020B0600070205080204" pitchFamily="50" charset="-128"/>
        <a:cs typeface="+mn-cs"/>
      </a:defRPr>
    </a:lvl4pPr>
    <a:lvl5pPr marL="2085975" indent="-257175" algn="l" defTabSz="1042988" rtl="0" eaLnBrk="0" fontAlgn="base" hangingPunct="0">
      <a:spcBef>
        <a:spcPct val="0"/>
      </a:spcBef>
      <a:spcAft>
        <a:spcPct val="0"/>
      </a:spcAft>
      <a:defRPr kumimoji="1" sz="2000"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 xmlns:p15="http://schemas.microsoft.com/office/powerpoint/2012/main">
        <p15:guide id="1" orient="horz" pos="2382">
          <p15:clr>
            <a:srgbClr val="A4A3A4"/>
          </p15:clr>
        </p15:guide>
        <p15:guide id="2" pos="3369">
          <p15:clr>
            <a:srgbClr val="A4A3A4"/>
          </p15:clr>
        </p15:guide>
      </p15:sldGuideLst>
    </p:ext>
    <p:ext uri="{2D200454-40CA-4A62-9FC3-DE9A4176ACB9}">
      <p15:notesGuideLst xmlns="" xmlns:p15="http://schemas.microsoft.com/office/powerpoint/2012/main">
        <p15:guide id="1" orient="horz" pos="3282">
          <p15:clr>
            <a:srgbClr val="A4A3A4"/>
          </p15:clr>
        </p15:guide>
        <p15:guide id="2" pos="229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70C0"/>
    <a:srgbClr val="FFFFFF"/>
    <a:srgbClr val="000000"/>
    <a:srgbClr val="F2F2F2"/>
    <a:srgbClr val="E6E6E6"/>
    <a:srgbClr val="D9D9D9"/>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2" autoAdjust="0"/>
    <p:restoredTop sz="99640" autoAdjust="0"/>
  </p:normalViewPr>
  <p:slideViewPr>
    <p:cSldViewPr showGuides="1">
      <p:cViewPr>
        <p:scale>
          <a:sx n="66" d="100"/>
          <a:sy n="66" d="100"/>
        </p:scale>
        <p:origin x="-2682" y="-1032"/>
      </p:cViewPr>
      <p:guideLst>
        <p:guide orient="horz" pos="2382"/>
        <p:guide pos="3369"/>
      </p:guideLst>
    </p:cSldViewPr>
  </p:slideViewPr>
  <p:outlineViewPr>
    <p:cViewPr>
      <p:scale>
        <a:sx n="33" d="100"/>
        <a:sy n="33" d="100"/>
      </p:scale>
      <p:origin x="0" y="246"/>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55" d="100"/>
          <a:sy n="55" d="100"/>
        </p:scale>
        <p:origin x="-3438"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48"/>
    </mc:Choice>
    <mc:Fallback>
      <c:style val="48"/>
    </mc:Fallback>
  </mc:AlternateContent>
  <c:chart>
    <c:title>
      <c:layout/>
      <c:overlay val="0"/>
    </c:title>
    <c:autoTitleDeleted val="0"/>
    <c:plotArea>
      <c:layout/>
      <c:pieChart>
        <c:varyColors val="1"/>
        <c:ser>
          <c:idx val="0"/>
          <c:order val="0"/>
          <c:tx>
            <c:strRef>
              <c:f>Sheet1!$C$3</c:f>
              <c:strCache>
                <c:ptCount val="1"/>
                <c:pt idx="0">
                  <c:v>男性</c:v>
                </c:pt>
              </c:strCache>
            </c:strRef>
          </c:tx>
          <c:dLbls>
            <c:dLbl>
              <c:idx val="2"/>
              <c:layout>
                <c:manualLayout>
                  <c:x val="-8.6378390201224842E-2"/>
                  <c:y val="2.1706401283172937E-2"/>
                </c:manualLayout>
              </c:layout>
              <c:showLegendKey val="0"/>
              <c:showVal val="0"/>
              <c:showCatName val="0"/>
              <c:showSerName val="0"/>
              <c:showPercent val="1"/>
              <c:showBubbleSize val="0"/>
            </c:dLbl>
            <c:dLbl>
              <c:idx val="3"/>
              <c:delete val="1"/>
            </c:dLbl>
            <c:dLbl>
              <c:idx val="4"/>
              <c:delete val="1"/>
            </c:dLbl>
            <c:dLbl>
              <c:idx val="5"/>
              <c:layout>
                <c:manualLayout>
                  <c:x val="-2.2234251968503937E-2"/>
                  <c:y val="1.0268664333624963E-2"/>
                </c:manualLayout>
              </c:layout>
              <c:showLegendKey val="0"/>
              <c:showVal val="0"/>
              <c:showCatName val="0"/>
              <c:showSerName val="0"/>
              <c:showPercent val="1"/>
              <c:showBubbleSize val="0"/>
            </c:dLbl>
            <c:txPr>
              <a:bodyPr/>
              <a:lstStyle/>
              <a:p>
                <a:pPr>
                  <a:defRPr sz="2000"/>
                </a:pPr>
                <a:endParaRPr lang="ja-JP"/>
              </a:p>
            </c:txPr>
            <c:showLegendKey val="0"/>
            <c:showVal val="0"/>
            <c:showCatName val="0"/>
            <c:showSerName val="0"/>
            <c:showPercent val="1"/>
            <c:showBubbleSize val="0"/>
            <c:showLeaderLines val="1"/>
          </c:dLbls>
          <c:cat>
            <c:strRef>
              <c:f>Sheet1!$D$2:$I$2</c:f>
              <c:strCache>
                <c:ptCount val="6"/>
                <c:pt idx="0">
                  <c:v>10代</c:v>
                </c:pt>
                <c:pt idx="1">
                  <c:v>20代</c:v>
                </c:pt>
                <c:pt idx="2">
                  <c:v>30代</c:v>
                </c:pt>
                <c:pt idx="3">
                  <c:v>40代</c:v>
                </c:pt>
                <c:pt idx="4">
                  <c:v>50代</c:v>
                </c:pt>
                <c:pt idx="5">
                  <c:v>60代以上</c:v>
                </c:pt>
              </c:strCache>
            </c:strRef>
          </c:cat>
          <c:val>
            <c:numRef>
              <c:f>Sheet1!$D$3:$I$3</c:f>
              <c:numCache>
                <c:formatCode>General</c:formatCode>
                <c:ptCount val="6"/>
                <c:pt idx="0">
                  <c:v>1</c:v>
                </c:pt>
                <c:pt idx="1">
                  <c:v>42</c:v>
                </c:pt>
                <c:pt idx="2">
                  <c:v>0</c:v>
                </c:pt>
                <c:pt idx="3">
                  <c:v>0</c:v>
                </c:pt>
                <c:pt idx="4">
                  <c:v>0</c:v>
                </c:pt>
                <c:pt idx="5">
                  <c:v>2</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43"/>
    </mc:Choice>
    <mc:Fallback>
      <c:style val="43"/>
    </mc:Fallback>
  </mc:AlternateContent>
  <c:chart>
    <c:title>
      <c:layout/>
      <c:overlay val="0"/>
    </c:title>
    <c:autoTitleDeleted val="0"/>
    <c:plotArea>
      <c:layout/>
      <c:pieChart>
        <c:varyColors val="1"/>
        <c:ser>
          <c:idx val="0"/>
          <c:order val="0"/>
          <c:tx>
            <c:strRef>
              <c:f>Sheet1!$C$4</c:f>
              <c:strCache>
                <c:ptCount val="1"/>
                <c:pt idx="0">
                  <c:v>女性</c:v>
                </c:pt>
              </c:strCache>
            </c:strRef>
          </c:tx>
          <c:dLbls>
            <c:txPr>
              <a:bodyPr/>
              <a:lstStyle/>
              <a:p>
                <a:pPr>
                  <a:defRPr sz="2000"/>
                </a:pPr>
                <a:endParaRPr lang="ja-JP"/>
              </a:p>
            </c:txPr>
            <c:showLegendKey val="0"/>
            <c:showVal val="0"/>
            <c:showCatName val="0"/>
            <c:showSerName val="0"/>
            <c:showPercent val="1"/>
            <c:showBubbleSize val="0"/>
            <c:showLeaderLines val="1"/>
          </c:dLbls>
          <c:cat>
            <c:strRef>
              <c:f>Sheet1!$D$2:$I$3</c:f>
              <c:strCache>
                <c:ptCount val="6"/>
                <c:pt idx="0">
                  <c:v>10代</c:v>
                </c:pt>
                <c:pt idx="1">
                  <c:v>20代</c:v>
                </c:pt>
                <c:pt idx="2">
                  <c:v>30代</c:v>
                </c:pt>
                <c:pt idx="3">
                  <c:v>40代</c:v>
                </c:pt>
                <c:pt idx="4">
                  <c:v>50代</c:v>
                </c:pt>
                <c:pt idx="5">
                  <c:v>60代以上</c:v>
                </c:pt>
              </c:strCache>
            </c:strRef>
          </c:cat>
          <c:val>
            <c:numRef>
              <c:f>Sheet1!$D$4:$I$4</c:f>
              <c:numCache>
                <c:formatCode>General</c:formatCode>
                <c:ptCount val="6"/>
                <c:pt idx="0">
                  <c:v>4</c:v>
                </c:pt>
                <c:pt idx="1">
                  <c:v>42</c:v>
                </c:pt>
                <c:pt idx="2">
                  <c:v>3</c:v>
                </c:pt>
                <c:pt idx="3">
                  <c:v>0</c:v>
                </c:pt>
                <c:pt idx="4">
                  <c:v>1</c:v>
                </c:pt>
                <c:pt idx="5">
                  <c:v>1</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a:defRPr sz="1800"/>
          </a:pPr>
          <a:endParaRPr lang="ja-JP"/>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title>
      <c:layout/>
      <c:overlay val="0"/>
    </c:title>
    <c:autoTitleDeleted val="0"/>
    <c:plotArea>
      <c:layout/>
      <c:pieChart>
        <c:varyColors val="1"/>
        <c:ser>
          <c:idx val="0"/>
          <c:order val="0"/>
          <c:tx>
            <c:strRef>
              <c:f>Sheet1!$B$5</c:f>
              <c:strCache>
                <c:ptCount val="1"/>
                <c:pt idx="0">
                  <c:v>男性</c:v>
                </c:pt>
              </c:strCache>
            </c:strRef>
          </c:tx>
          <c:dLbls>
            <c:showLegendKey val="0"/>
            <c:showVal val="0"/>
            <c:showCatName val="0"/>
            <c:showSerName val="0"/>
            <c:showPercent val="1"/>
            <c:showBubbleSize val="0"/>
            <c:showLeaderLines val="1"/>
          </c:dLbls>
          <c:cat>
            <c:strRef>
              <c:f>Sheet1!$C$4:$D$4</c:f>
              <c:strCache>
                <c:ptCount val="2"/>
                <c:pt idx="0">
                  <c:v>はい</c:v>
                </c:pt>
                <c:pt idx="1">
                  <c:v>いいえ</c:v>
                </c:pt>
              </c:strCache>
            </c:strRef>
          </c:cat>
          <c:val>
            <c:numRef>
              <c:f>Sheet1!$C$5:$D$5</c:f>
              <c:numCache>
                <c:formatCode>General</c:formatCode>
                <c:ptCount val="2"/>
                <c:pt idx="0">
                  <c:v>0</c:v>
                </c:pt>
                <c:pt idx="1">
                  <c:v>40</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txPr>
    <a:bodyPr/>
    <a:lstStyle/>
    <a:p>
      <a:pPr>
        <a:defRPr sz="20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title>
      <c:layout/>
      <c:overlay val="0"/>
    </c:title>
    <c:autoTitleDeleted val="0"/>
    <c:plotArea>
      <c:layout/>
      <c:pieChart>
        <c:varyColors val="1"/>
        <c:ser>
          <c:idx val="0"/>
          <c:order val="0"/>
          <c:tx>
            <c:strRef>
              <c:f>Sheet1!$B$5</c:f>
              <c:strCache>
                <c:ptCount val="1"/>
                <c:pt idx="0">
                  <c:v>女性</c:v>
                </c:pt>
              </c:strCache>
            </c:strRef>
          </c:tx>
          <c:dLbls>
            <c:showLegendKey val="0"/>
            <c:showVal val="0"/>
            <c:showCatName val="0"/>
            <c:showSerName val="0"/>
            <c:showPercent val="1"/>
            <c:showBubbleSize val="0"/>
            <c:showLeaderLines val="1"/>
          </c:dLbls>
          <c:cat>
            <c:strRef>
              <c:f>Sheet1!$C$4:$D$4</c:f>
              <c:strCache>
                <c:ptCount val="2"/>
                <c:pt idx="0">
                  <c:v>はい</c:v>
                </c:pt>
                <c:pt idx="1">
                  <c:v>いいえ</c:v>
                </c:pt>
              </c:strCache>
            </c:strRef>
          </c:cat>
          <c:val>
            <c:numRef>
              <c:f>Sheet1!$C$5:$D$5</c:f>
              <c:numCache>
                <c:formatCode>General</c:formatCode>
                <c:ptCount val="2"/>
                <c:pt idx="0">
                  <c:v>0</c:v>
                </c:pt>
                <c:pt idx="1">
                  <c:v>8</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1"/>
    </mc:Choice>
    <mc:Fallback>
      <c:style val="11"/>
    </mc:Fallback>
  </mc:AlternateContent>
  <c:chart>
    <c:title>
      <c:layout/>
      <c:overlay val="0"/>
    </c:title>
    <c:autoTitleDeleted val="0"/>
    <c:plotArea>
      <c:layout/>
      <c:pieChart>
        <c:varyColors val="1"/>
        <c:ser>
          <c:idx val="0"/>
          <c:order val="0"/>
          <c:tx>
            <c:strRef>
              <c:f>Sheet1!$B$5</c:f>
              <c:strCache>
                <c:ptCount val="1"/>
                <c:pt idx="0">
                  <c:v>女性</c:v>
                </c:pt>
              </c:strCache>
            </c:strRef>
          </c:tx>
          <c:dPt>
            <c:idx val="1"/>
            <c:bubble3D val="0"/>
            <c:spPr>
              <a:solidFill>
                <a:schemeClr val="accent2"/>
              </a:solidFill>
            </c:spPr>
          </c:dPt>
          <c:dLbls>
            <c:showLegendKey val="0"/>
            <c:showVal val="0"/>
            <c:showCatName val="0"/>
            <c:showSerName val="0"/>
            <c:showPercent val="1"/>
            <c:showBubbleSize val="0"/>
            <c:showLeaderLines val="1"/>
          </c:dLbls>
          <c:cat>
            <c:strRef>
              <c:f>Sheet1!$C$4:$D$4</c:f>
              <c:strCache>
                <c:ptCount val="2"/>
                <c:pt idx="0">
                  <c:v>はい</c:v>
                </c:pt>
                <c:pt idx="1">
                  <c:v>いいえ</c:v>
                </c:pt>
              </c:strCache>
            </c:strRef>
          </c:cat>
          <c:val>
            <c:numRef>
              <c:f>Sheet1!$C$5:$D$5</c:f>
              <c:numCache>
                <c:formatCode>General</c:formatCode>
                <c:ptCount val="2"/>
                <c:pt idx="0">
                  <c:v>28</c:v>
                </c:pt>
                <c:pt idx="1">
                  <c:v>23</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txPr>
    <a:bodyPr/>
    <a:lstStyle/>
    <a:p>
      <a:pPr>
        <a:defRPr sz="20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title>
      <c:layout/>
      <c:overlay val="0"/>
    </c:title>
    <c:autoTitleDeleted val="0"/>
    <c:plotArea>
      <c:layout/>
      <c:pieChart>
        <c:varyColors val="1"/>
        <c:ser>
          <c:idx val="0"/>
          <c:order val="0"/>
          <c:tx>
            <c:strRef>
              <c:f>Sheet1!$B$5</c:f>
              <c:strCache>
                <c:ptCount val="1"/>
                <c:pt idx="0">
                  <c:v>男性</c:v>
                </c:pt>
              </c:strCache>
            </c:strRef>
          </c:tx>
          <c:dLbls>
            <c:showLegendKey val="0"/>
            <c:showVal val="0"/>
            <c:showCatName val="0"/>
            <c:showSerName val="0"/>
            <c:showPercent val="1"/>
            <c:showBubbleSize val="0"/>
            <c:showLeaderLines val="1"/>
          </c:dLbls>
          <c:cat>
            <c:strRef>
              <c:f>Sheet1!$C$4:$D$4</c:f>
              <c:strCache>
                <c:ptCount val="2"/>
                <c:pt idx="0">
                  <c:v>はい</c:v>
                </c:pt>
                <c:pt idx="1">
                  <c:v>いいえ</c:v>
                </c:pt>
              </c:strCache>
            </c:strRef>
          </c:cat>
          <c:val>
            <c:numRef>
              <c:f>Sheet1!$C$5:$D$5</c:f>
              <c:numCache>
                <c:formatCode>General</c:formatCode>
                <c:ptCount val="2"/>
                <c:pt idx="0">
                  <c:v>33</c:v>
                </c:pt>
                <c:pt idx="1">
                  <c:v>12</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txPr>
    <a:bodyPr/>
    <a:lstStyle/>
    <a:p>
      <a:pPr>
        <a:defRPr sz="20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5241C-4B09-4677-9F17-3475765A64F0}" type="doc">
      <dgm:prSet loTypeId="urn:microsoft.com/office/officeart/2005/8/layout/funnel1" loCatId="process" qsTypeId="urn:microsoft.com/office/officeart/2005/8/quickstyle/3d1" qsCatId="3D" csTypeId="urn:microsoft.com/office/officeart/2005/8/colors/colorful5" csCatId="colorful" phldr="1"/>
      <dgm:spPr/>
      <dgm:t>
        <a:bodyPr/>
        <a:lstStyle/>
        <a:p>
          <a:endParaRPr kumimoji="1" lang="ja-JP" altLang="en-US"/>
        </a:p>
      </dgm:t>
    </dgm:pt>
    <dgm:pt modelId="{248C1871-93D2-49CD-A326-2764CB9153FC}">
      <dgm:prSet phldrT="[テキスト]"/>
      <dgm:spPr/>
      <dgm:t>
        <a:bodyPr/>
        <a:lstStyle/>
        <a:p>
          <a:r>
            <a:rPr kumimoji="1" lang="ja-JP" altLang="en-US" dirty="0" smtClean="0"/>
            <a:t>スタンプラリー</a:t>
          </a:r>
          <a:endParaRPr kumimoji="1" lang="ja-JP" altLang="en-US" dirty="0"/>
        </a:p>
      </dgm:t>
    </dgm:pt>
    <dgm:pt modelId="{1EBF0906-D607-44AB-831B-94B4AD785105}" type="parTrans" cxnId="{B9F51C98-90B1-4BC6-8FCB-D291CA328DB4}">
      <dgm:prSet/>
      <dgm:spPr/>
      <dgm:t>
        <a:bodyPr/>
        <a:lstStyle/>
        <a:p>
          <a:endParaRPr kumimoji="1" lang="ja-JP" altLang="en-US"/>
        </a:p>
      </dgm:t>
    </dgm:pt>
    <dgm:pt modelId="{86B2C248-DB96-420C-A4B3-5F50231F5737}" type="sibTrans" cxnId="{B9F51C98-90B1-4BC6-8FCB-D291CA328DB4}">
      <dgm:prSet/>
      <dgm:spPr/>
      <dgm:t>
        <a:bodyPr/>
        <a:lstStyle/>
        <a:p>
          <a:endParaRPr kumimoji="1" lang="ja-JP" altLang="en-US"/>
        </a:p>
      </dgm:t>
    </dgm:pt>
    <dgm:pt modelId="{20387329-E9B8-4915-BA15-BB2CFDD3EE79}">
      <dgm:prSet phldrT="[テキスト]"/>
      <dgm:spPr/>
      <dgm:t>
        <a:bodyPr/>
        <a:lstStyle/>
        <a:p>
          <a:r>
            <a:rPr kumimoji="1" lang="ja-JP" altLang="en-US" dirty="0" smtClean="0"/>
            <a:t>ウォーキング</a:t>
          </a:r>
          <a:endParaRPr kumimoji="1" lang="ja-JP" altLang="en-US" dirty="0"/>
        </a:p>
      </dgm:t>
    </dgm:pt>
    <dgm:pt modelId="{9664DB63-219B-4387-8C2B-3B5E8D3BE5E3}" type="parTrans" cxnId="{1E837983-8694-4541-9FA3-7609625D566A}">
      <dgm:prSet/>
      <dgm:spPr/>
      <dgm:t>
        <a:bodyPr/>
        <a:lstStyle/>
        <a:p>
          <a:endParaRPr kumimoji="1" lang="ja-JP" altLang="en-US"/>
        </a:p>
      </dgm:t>
    </dgm:pt>
    <dgm:pt modelId="{632B7A55-08D6-40E2-9DB7-18A149D87ADE}" type="sibTrans" cxnId="{1E837983-8694-4541-9FA3-7609625D566A}">
      <dgm:prSet/>
      <dgm:spPr/>
      <dgm:t>
        <a:bodyPr/>
        <a:lstStyle/>
        <a:p>
          <a:endParaRPr kumimoji="1" lang="ja-JP" altLang="en-US"/>
        </a:p>
      </dgm:t>
    </dgm:pt>
    <dgm:pt modelId="{35EA1EC6-22BB-4131-99F2-0E8A6B7CFDA9}">
      <dgm:prSet phldrT="[テキスト]" custT="1"/>
      <dgm:spPr/>
      <dgm:t>
        <a:bodyPr/>
        <a:lstStyle/>
        <a:p>
          <a:r>
            <a:rPr kumimoji="1" lang="ja-JP" altLang="en-US" sz="1600" dirty="0" smtClean="0"/>
            <a:t>神戸の</a:t>
          </a:r>
          <a:endParaRPr kumimoji="1" lang="en-US" altLang="ja-JP" sz="1600" dirty="0" smtClean="0"/>
        </a:p>
        <a:p>
          <a:r>
            <a:rPr kumimoji="1" lang="ja-JP" altLang="en-US" sz="1600" dirty="0" smtClean="0"/>
            <a:t>魅力発見</a:t>
          </a:r>
          <a:endParaRPr kumimoji="1" lang="en-US" altLang="ja-JP" sz="1600" dirty="0" smtClean="0"/>
        </a:p>
        <a:p>
          <a:endParaRPr kumimoji="1" lang="ja-JP" altLang="en-US" sz="1600" dirty="0"/>
        </a:p>
      </dgm:t>
    </dgm:pt>
    <dgm:pt modelId="{A3FB2ED9-419C-4166-B169-73DE981DF361}" type="parTrans" cxnId="{A75F56C8-55B8-4DB6-B3C2-A434B4880968}">
      <dgm:prSet/>
      <dgm:spPr/>
      <dgm:t>
        <a:bodyPr/>
        <a:lstStyle/>
        <a:p>
          <a:endParaRPr kumimoji="1" lang="ja-JP" altLang="en-US"/>
        </a:p>
      </dgm:t>
    </dgm:pt>
    <dgm:pt modelId="{2B4BF78F-BA32-46A7-9523-1A12EF9C53F3}" type="sibTrans" cxnId="{A75F56C8-55B8-4DB6-B3C2-A434B4880968}">
      <dgm:prSet/>
      <dgm:spPr/>
      <dgm:t>
        <a:bodyPr/>
        <a:lstStyle/>
        <a:p>
          <a:endParaRPr kumimoji="1" lang="ja-JP" altLang="en-US"/>
        </a:p>
      </dgm:t>
    </dgm:pt>
    <dgm:pt modelId="{0AC11EC7-3278-4BD5-9749-CF40F2BEB209}">
      <dgm:prSet phldrT="[テキスト]" custT="1"/>
      <dgm:spPr/>
      <dgm:t>
        <a:bodyPr/>
        <a:lstStyle/>
        <a:p>
          <a:endParaRPr kumimoji="1" lang="ja-JP" altLang="en-US" sz="2800" dirty="0">
            <a:latin typeface="メイリオ" panose="020B0604030504040204" pitchFamily="50" charset="-128"/>
            <a:ea typeface="メイリオ" panose="020B0604030504040204" pitchFamily="50" charset="-128"/>
          </a:endParaRPr>
        </a:p>
      </dgm:t>
    </dgm:pt>
    <dgm:pt modelId="{B99FF5E2-1878-464D-999D-5BBC3634D009}" type="sibTrans" cxnId="{DCDF336F-25DA-4362-8D50-CF1EF79FDB80}">
      <dgm:prSet/>
      <dgm:spPr/>
      <dgm:t>
        <a:bodyPr/>
        <a:lstStyle/>
        <a:p>
          <a:endParaRPr kumimoji="1" lang="ja-JP" altLang="en-US"/>
        </a:p>
      </dgm:t>
    </dgm:pt>
    <dgm:pt modelId="{9FF0B7F2-2B47-4877-BC4E-E9250895CF62}" type="parTrans" cxnId="{DCDF336F-25DA-4362-8D50-CF1EF79FDB80}">
      <dgm:prSet/>
      <dgm:spPr/>
      <dgm:t>
        <a:bodyPr/>
        <a:lstStyle/>
        <a:p>
          <a:endParaRPr kumimoji="1" lang="ja-JP" altLang="en-US"/>
        </a:p>
      </dgm:t>
    </dgm:pt>
    <dgm:pt modelId="{0D807BB7-038F-484A-8C5E-6260562A4D28}" type="pres">
      <dgm:prSet presAssocID="{CE35241C-4B09-4677-9F17-3475765A64F0}" presName="Name0" presStyleCnt="0">
        <dgm:presLayoutVars>
          <dgm:chMax val="4"/>
          <dgm:resizeHandles val="exact"/>
        </dgm:presLayoutVars>
      </dgm:prSet>
      <dgm:spPr/>
      <dgm:t>
        <a:bodyPr/>
        <a:lstStyle/>
        <a:p>
          <a:endParaRPr kumimoji="1" lang="ja-JP" altLang="en-US"/>
        </a:p>
      </dgm:t>
    </dgm:pt>
    <dgm:pt modelId="{24E4C78A-DF19-4B49-8815-F75FF4325925}" type="pres">
      <dgm:prSet presAssocID="{CE35241C-4B09-4677-9F17-3475765A64F0}" presName="ellipse" presStyleLbl="trBgShp" presStyleIdx="0" presStyleCnt="1" custLinFactNeighborX="2012" custLinFactNeighborY="-742"/>
      <dgm:spPr/>
    </dgm:pt>
    <dgm:pt modelId="{EA801FA9-1606-46AF-A5EC-78215AF2B42E}" type="pres">
      <dgm:prSet presAssocID="{CE35241C-4B09-4677-9F17-3475765A64F0}" presName="arrow1" presStyleLbl="fgShp" presStyleIdx="0" presStyleCnt="1" custLinFactNeighborX="-12480" custLinFactNeighborY="14808"/>
      <dgm:spPr/>
    </dgm:pt>
    <dgm:pt modelId="{6D1AF2ED-8367-4B5D-B739-5D9453F5A350}" type="pres">
      <dgm:prSet presAssocID="{CE35241C-4B09-4677-9F17-3475765A64F0}" presName="rectangle" presStyleLbl="revTx" presStyleIdx="0" presStyleCnt="1" custScaleX="197019" custScaleY="86343" custLinFactNeighborX="0" custLinFactNeighborY="69210">
        <dgm:presLayoutVars>
          <dgm:bulletEnabled val="1"/>
        </dgm:presLayoutVars>
      </dgm:prSet>
      <dgm:spPr/>
      <dgm:t>
        <a:bodyPr/>
        <a:lstStyle/>
        <a:p>
          <a:endParaRPr kumimoji="1" lang="ja-JP" altLang="en-US"/>
        </a:p>
      </dgm:t>
    </dgm:pt>
    <dgm:pt modelId="{97544CF1-3BF7-4EC6-B12E-B8100CBC9FCA}" type="pres">
      <dgm:prSet presAssocID="{20387329-E9B8-4915-BA15-BB2CFDD3EE79}" presName="item1" presStyleLbl="node1" presStyleIdx="0" presStyleCnt="3">
        <dgm:presLayoutVars>
          <dgm:bulletEnabled val="1"/>
        </dgm:presLayoutVars>
      </dgm:prSet>
      <dgm:spPr/>
      <dgm:t>
        <a:bodyPr/>
        <a:lstStyle/>
        <a:p>
          <a:endParaRPr kumimoji="1" lang="ja-JP" altLang="en-US"/>
        </a:p>
      </dgm:t>
    </dgm:pt>
    <dgm:pt modelId="{72D96CBF-4B1C-49AE-8CB4-B4407857D359}" type="pres">
      <dgm:prSet presAssocID="{35EA1EC6-22BB-4131-99F2-0E8A6B7CFDA9}" presName="item2" presStyleLbl="node1" presStyleIdx="1" presStyleCnt="3">
        <dgm:presLayoutVars>
          <dgm:bulletEnabled val="1"/>
        </dgm:presLayoutVars>
      </dgm:prSet>
      <dgm:spPr/>
      <dgm:t>
        <a:bodyPr/>
        <a:lstStyle/>
        <a:p>
          <a:endParaRPr kumimoji="1" lang="ja-JP" altLang="en-US"/>
        </a:p>
      </dgm:t>
    </dgm:pt>
    <dgm:pt modelId="{3935A082-4651-467C-82F9-A87AE92DDC1F}" type="pres">
      <dgm:prSet presAssocID="{0AC11EC7-3278-4BD5-9749-CF40F2BEB209}" presName="item3" presStyleLbl="node1" presStyleIdx="2" presStyleCnt="3">
        <dgm:presLayoutVars>
          <dgm:bulletEnabled val="1"/>
        </dgm:presLayoutVars>
      </dgm:prSet>
      <dgm:spPr/>
      <dgm:t>
        <a:bodyPr/>
        <a:lstStyle/>
        <a:p>
          <a:endParaRPr kumimoji="1" lang="ja-JP" altLang="en-US"/>
        </a:p>
      </dgm:t>
    </dgm:pt>
    <dgm:pt modelId="{F9E4BE4C-EA28-439C-95E5-FC28BCB0A3D4}" type="pres">
      <dgm:prSet presAssocID="{CE35241C-4B09-4677-9F17-3475765A64F0}" presName="funnel" presStyleLbl="trAlignAcc1" presStyleIdx="0" presStyleCnt="1" custLinFactNeighborX="-2229" custLinFactNeighborY="-2034"/>
      <dgm:spPr/>
    </dgm:pt>
  </dgm:ptLst>
  <dgm:cxnLst>
    <dgm:cxn modelId="{DCDF336F-25DA-4362-8D50-CF1EF79FDB80}" srcId="{CE35241C-4B09-4677-9F17-3475765A64F0}" destId="{0AC11EC7-3278-4BD5-9749-CF40F2BEB209}" srcOrd="3" destOrd="0" parTransId="{9FF0B7F2-2B47-4877-BC4E-E9250895CF62}" sibTransId="{B99FF5E2-1878-464D-999D-5BBC3634D009}"/>
    <dgm:cxn modelId="{B3283C9E-0010-4AF1-91AC-541E2331E895}" type="presOf" srcId="{248C1871-93D2-49CD-A326-2764CB9153FC}" destId="{3935A082-4651-467C-82F9-A87AE92DDC1F}" srcOrd="0" destOrd="0" presId="urn:microsoft.com/office/officeart/2005/8/layout/funnel1"/>
    <dgm:cxn modelId="{A75F56C8-55B8-4DB6-B3C2-A434B4880968}" srcId="{CE35241C-4B09-4677-9F17-3475765A64F0}" destId="{35EA1EC6-22BB-4131-99F2-0E8A6B7CFDA9}" srcOrd="2" destOrd="0" parTransId="{A3FB2ED9-419C-4166-B169-73DE981DF361}" sibTransId="{2B4BF78F-BA32-46A7-9523-1A12EF9C53F3}"/>
    <dgm:cxn modelId="{B9F51C98-90B1-4BC6-8FCB-D291CA328DB4}" srcId="{CE35241C-4B09-4677-9F17-3475765A64F0}" destId="{248C1871-93D2-49CD-A326-2764CB9153FC}" srcOrd="0" destOrd="0" parTransId="{1EBF0906-D607-44AB-831B-94B4AD785105}" sibTransId="{86B2C248-DB96-420C-A4B3-5F50231F5737}"/>
    <dgm:cxn modelId="{E71AA3BF-56ED-4E7A-B59A-60080C9163FA}" type="presOf" srcId="{CE35241C-4B09-4677-9F17-3475765A64F0}" destId="{0D807BB7-038F-484A-8C5E-6260562A4D28}" srcOrd="0" destOrd="0" presId="urn:microsoft.com/office/officeart/2005/8/layout/funnel1"/>
    <dgm:cxn modelId="{1E837983-8694-4541-9FA3-7609625D566A}" srcId="{CE35241C-4B09-4677-9F17-3475765A64F0}" destId="{20387329-E9B8-4915-BA15-BB2CFDD3EE79}" srcOrd="1" destOrd="0" parTransId="{9664DB63-219B-4387-8C2B-3B5E8D3BE5E3}" sibTransId="{632B7A55-08D6-40E2-9DB7-18A149D87ADE}"/>
    <dgm:cxn modelId="{17C2B06A-F915-4C4A-92C9-92B77EE5A6E4}" type="presOf" srcId="{35EA1EC6-22BB-4131-99F2-0E8A6B7CFDA9}" destId="{97544CF1-3BF7-4EC6-B12E-B8100CBC9FCA}" srcOrd="0" destOrd="0" presId="urn:microsoft.com/office/officeart/2005/8/layout/funnel1"/>
    <dgm:cxn modelId="{7BC3320B-0C43-4BE8-BA4B-6B663616626F}" type="presOf" srcId="{0AC11EC7-3278-4BD5-9749-CF40F2BEB209}" destId="{6D1AF2ED-8367-4B5D-B739-5D9453F5A350}" srcOrd="0" destOrd="0" presId="urn:microsoft.com/office/officeart/2005/8/layout/funnel1"/>
    <dgm:cxn modelId="{2F1BD4A2-B3B6-4906-9CEC-5536CCD00F56}" type="presOf" srcId="{20387329-E9B8-4915-BA15-BB2CFDD3EE79}" destId="{72D96CBF-4B1C-49AE-8CB4-B4407857D359}" srcOrd="0" destOrd="0" presId="urn:microsoft.com/office/officeart/2005/8/layout/funnel1"/>
    <dgm:cxn modelId="{19493FF5-93D6-4A34-AD93-FF293440F8FA}" type="presParOf" srcId="{0D807BB7-038F-484A-8C5E-6260562A4D28}" destId="{24E4C78A-DF19-4B49-8815-F75FF4325925}" srcOrd="0" destOrd="0" presId="urn:microsoft.com/office/officeart/2005/8/layout/funnel1"/>
    <dgm:cxn modelId="{27200124-B551-4600-998E-0BD53BF4D6A2}" type="presParOf" srcId="{0D807BB7-038F-484A-8C5E-6260562A4D28}" destId="{EA801FA9-1606-46AF-A5EC-78215AF2B42E}" srcOrd="1" destOrd="0" presId="urn:microsoft.com/office/officeart/2005/8/layout/funnel1"/>
    <dgm:cxn modelId="{4EF0DCE9-DA06-4017-90AC-108523D491FC}" type="presParOf" srcId="{0D807BB7-038F-484A-8C5E-6260562A4D28}" destId="{6D1AF2ED-8367-4B5D-B739-5D9453F5A350}" srcOrd="2" destOrd="0" presId="urn:microsoft.com/office/officeart/2005/8/layout/funnel1"/>
    <dgm:cxn modelId="{3D6C5C08-2B07-490B-9B9C-CC94AA8DA5AB}" type="presParOf" srcId="{0D807BB7-038F-484A-8C5E-6260562A4D28}" destId="{97544CF1-3BF7-4EC6-B12E-B8100CBC9FCA}" srcOrd="3" destOrd="0" presId="urn:microsoft.com/office/officeart/2005/8/layout/funnel1"/>
    <dgm:cxn modelId="{25CF2EC6-56B2-4231-9508-B754DC7D16E7}" type="presParOf" srcId="{0D807BB7-038F-484A-8C5E-6260562A4D28}" destId="{72D96CBF-4B1C-49AE-8CB4-B4407857D359}" srcOrd="4" destOrd="0" presId="urn:microsoft.com/office/officeart/2005/8/layout/funnel1"/>
    <dgm:cxn modelId="{DAC04AB7-11BD-46B7-9FD6-DB806024373F}" type="presParOf" srcId="{0D807BB7-038F-484A-8C5E-6260562A4D28}" destId="{3935A082-4651-467C-82F9-A87AE92DDC1F}" srcOrd="5" destOrd="0" presId="urn:microsoft.com/office/officeart/2005/8/layout/funnel1"/>
    <dgm:cxn modelId="{0E2973D7-5CAD-4C53-8935-DE6780178FAF}" type="presParOf" srcId="{0D807BB7-038F-484A-8C5E-6260562A4D28}" destId="{F9E4BE4C-EA28-439C-95E5-FC28BCB0A3D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4C78A-DF19-4B49-8815-F75FF4325925}">
      <dsp:nvSpPr>
        <dsp:cNvPr id="0" name=""/>
        <dsp:cNvSpPr/>
      </dsp:nvSpPr>
      <dsp:spPr>
        <a:xfrm>
          <a:off x="1887387" y="194201"/>
          <a:ext cx="3483387" cy="1209734"/>
        </a:xfrm>
        <a:prstGeom prst="ellipse">
          <a:avLst/>
        </a:prstGeom>
        <a:solidFill>
          <a:schemeClr val="accent5">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EA801FA9-1606-46AF-A5EC-78215AF2B42E}">
      <dsp:nvSpPr>
        <dsp:cNvPr id="0" name=""/>
        <dsp:cNvSpPr/>
      </dsp:nvSpPr>
      <dsp:spPr>
        <a:xfrm>
          <a:off x="3142609" y="3229384"/>
          <a:ext cx="675075" cy="432048"/>
        </a:xfrm>
        <a:prstGeom prst="down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6D1AF2ED-8367-4B5D-B739-5D9453F5A350}">
      <dsp:nvSpPr>
        <dsp:cNvPr id="0" name=""/>
        <dsp:cNvSpPr/>
      </dsp:nvSpPr>
      <dsp:spPr>
        <a:xfrm>
          <a:off x="372333" y="3621023"/>
          <a:ext cx="6384124" cy="69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kumimoji="1" lang="ja-JP" altLang="en-US" sz="2800" kern="1200" dirty="0">
            <a:latin typeface="メイリオ" panose="020B0604030504040204" pitchFamily="50" charset="-128"/>
            <a:ea typeface="メイリオ" panose="020B0604030504040204" pitchFamily="50" charset="-128"/>
          </a:endParaRPr>
        </a:p>
      </dsp:txBody>
      <dsp:txXfrm>
        <a:off x="372333" y="3621023"/>
        <a:ext cx="6384124" cy="699456"/>
      </dsp:txXfrm>
    </dsp:sp>
    <dsp:sp modelId="{97544CF1-3BF7-4EC6-B12E-B8100CBC9FCA}">
      <dsp:nvSpPr>
        <dsp:cNvPr id="0" name=""/>
        <dsp:cNvSpPr/>
      </dsp:nvSpPr>
      <dsp:spPr>
        <a:xfrm>
          <a:off x="3083742" y="1506342"/>
          <a:ext cx="1215135" cy="1215135"/>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ja-JP" altLang="en-US" sz="1600" kern="1200" dirty="0" smtClean="0"/>
            <a:t>神戸の</a:t>
          </a:r>
          <a:endParaRPr kumimoji="1" lang="en-US" altLang="ja-JP" sz="1600" kern="1200" dirty="0" smtClean="0"/>
        </a:p>
        <a:p>
          <a:pPr lvl="0" algn="ctr" defTabSz="711200">
            <a:lnSpc>
              <a:spcPct val="90000"/>
            </a:lnSpc>
            <a:spcBef>
              <a:spcPct val="0"/>
            </a:spcBef>
            <a:spcAft>
              <a:spcPct val="35000"/>
            </a:spcAft>
          </a:pPr>
          <a:r>
            <a:rPr kumimoji="1" lang="ja-JP" altLang="en-US" sz="1600" kern="1200" dirty="0" smtClean="0"/>
            <a:t>魅力発見</a:t>
          </a:r>
          <a:endParaRPr kumimoji="1" lang="en-US" altLang="ja-JP" sz="1600" kern="1200" dirty="0" smtClean="0"/>
        </a:p>
        <a:p>
          <a:pPr lvl="0" algn="ctr" defTabSz="711200">
            <a:lnSpc>
              <a:spcPct val="90000"/>
            </a:lnSpc>
            <a:spcBef>
              <a:spcPct val="0"/>
            </a:spcBef>
            <a:spcAft>
              <a:spcPct val="35000"/>
            </a:spcAft>
          </a:pPr>
          <a:endParaRPr kumimoji="1" lang="ja-JP" altLang="en-US" sz="1600" kern="1200" dirty="0"/>
        </a:p>
      </dsp:txBody>
      <dsp:txXfrm>
        <a:off x="3261694" y="1684294"/>
        <a:ext cx="859231" cy="859231"/>
      </dsp:txXfrm>
    </dsp:sp>
    <dsp:sp modelId="{72D96CBF-4B1C-49AE-8CB4-B4407857D359}">
      <dsp:nvSpPr>
        <dsp:cNvPr id="0" name=""/>
        <dsp:cNvSpPr/>
      </dsp:nvSpPr>
      <dsp:spPr>
        <a:xfrm>
          <a:off x="2214245" y="594721"/>
          <a:ext cx="1215135" cy="1215135"/>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ウォーキング</a:t>
          </a:r>
          <a:endParaRPr kumimoji="1" lang="ja-JP" altLang="en-US" sz="1800" kern="1200" dirty="0"/>
        </a:p>
      </dsp:txBody>
      <dsp:txXfrm>
        <a:off x="2392197" y="772673"/>
        <a:ext cx="859231" cy="859231"/>
      </dsp:txXfrm>
    </dsp:sp>
    <dsp:sp modelId="{3935A082-4651-467C-82F9-A87AE92DDC1F}">
      <dsp:nvSpPr>
        <dsp:cNvPr id="0" name=""/>
        <dsp:cNvSpPr/>
      </dsp:nvSpPr>
      <dsp:spPr>
        <a:xfrm>
          <a:off x="3456383" y="300928"/>
          <a:ext cx="1215135" cy="1215135"/>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スタンプラリー</a:t>
          </a:r>
          <a:endParaRPr kumimoji="1" lang="ja-JP" altLang="en-US" sz="1800" kern="1200" dirty="0"/>
        </a:p>
      </dsp:txBody>
      <dsp:txXfrm>
        <a:off x="3634335" y="478880"/>
        <a:ext cx="859231" cy="859231"/>
      </dsp:txXfrm>
    </dsp:sp>
    <dsp:sp modelId="{F9E4BE4C-EA28-439C-95E5-FC28BCB0A3D4}">
      <dsp:nvSpPr>
        <dsp:cNvPr id="0" name=""/>
        <dsp:cNvSpPr/>
      </dsp:nvSpPr>
      <dsp:spPr>
        <a:xfrm>
          <a:off x="1589920" y="0"/>
          <a:ext cx="3780420" cy="3024336"/>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67" cy="493090"/>
          </a:xfrm>
          <a:prstGeom prst="rect">
            <a:avLst/>
          </a:prstGeom>
        </p:spPr>
        <p:txBody>
          <a:bodyPr vert="horz" lIns="94858" tIns="47429" rIns="94858" bIns="47429" rtlCol="0"/>
          <a:lstStyle>
            <a:lvl1pPr algn="l" defTabSz="978073" eaLnBrk="1" fontAlgn="auto" hangingPunct="1">
              <a:spcBef>
                <a:spcPts val="0"/>
              </a:spcBef>
              <a:spcAft>
                <a:spcPts val="0"/>
              </a:spcAft>
              <a:defRPr sz="1200">
                <a:latin typeface="+mn-lt"/>
                <a:ea typeface="+mn-ea"/>
              </a:defRPr>
            </a:lvl1pPr>
          </a:lstStyle>
          <a:p>
            <a:pPr>
              <a:defRPr/>
            </a:pPr>
            <a:endParaRPr lang="ja-JP" altLang="en-US" dirty="0"/>
          </a:p>
        </p:txBody>
      </p:sp>
      <p:sp>
        <p:nvSpPr>
          <p:cNvPr id="3" name="日付プレースホルダー 2"/>
          <p:cNvSpPr>
            <a:spLocks noGrp="1"/>
          </p:cNvSpPr>
          <p:nvPr>
            <p:ph type="dt" sz="quarter" idx="1"/>
          </p:nvPr>
        </p:nvSpPr>
        <p:spPr>
          <a:xfrm>
            <a:off x="3814829" y="0"/>
            <a:ext cx="2919466" cy="493090"/>
          </a:xfrm>
          <a:prstGeom prst="rect">
            <a:avLst/>
          </a:prstGeom>
        </p:spPr>
        <p:txBody>
          <a:bodyPr vert="horz" lIns="94858" tIns="47429" rIns="94858" bIns="47429" rtlCol="0"/>
          <a:lstStyle>
            <a:lvl1pPr algn="r" defTabSz="978073" eaLnBrk="1" fontAlgn="auto" hangingPunct="1">
              <a:spcBef>
                <a:spcPts val="0"/>
              </a:spcBef>
              <a:spcAft>
                <a:spcPts val="0"/>
              </a:spcAft>
              <a:defRPr sz="1200" smtClean="0">
                <a:latin typeface="+mn-lt"/>
                <a:ea typeface="+mn-ea"/>
              </a:defRPr>
            </a:lvl1pPr>
          </a:lstStyle>
          <a:p>
            <a:pPr>
              <a:defRPr/>
            </a:pPr>
            <a:fld id="{FCAE96EF-8DD5-4155-91EC-D9A611367489}" type="datetimeFigureOut">
              <a:rPr lang="ja-JP" altLang="en-US"/>
              <a:pPr>
                <a:defRPr/>
              </a:pPr>
              <a:t>2017/1/26</a:t>
            </a:fld>
            <a:endParaRPr lang="ja-JP" altLang="en-US" dirty="0"/>
          </a:p>
        </p:txBody>
      </p:sp>
      <p:sp>
        <p:nvSpPr>
          <p:cNvPr id="4" name="フッター プレースホルダー 3"/>
          <p:cNvSpPr>
            <a:spLocks noGrp="1"/>
          </p:cNvSpPr>
          <p:nvPr>
            <p:ph type="ftr" sz="quarter" idx="2"/>
          </p:nvPr>
        </p:nvSpPr>
        <p:spPr>
          <a:xfrm>
            <a:off x="0" y="9371719"/>
            <a:ext cx="2919467" cy="493090"/>
          </a:xfrm>
          <a:prstGeom prst="rect">
            <a:avLst/>
          </a:prstGeom>
        </p:spPr>
        <p:txBody>
          <a:bodyPr vert="horz" lIns="94858" tIns="47429" rIns="94858" bIns="47429" rtlCol="0" anchor="b"/>
          <a:lstStyle>
            <a:lvl1pPr algn="l" defTabSz="978073" eaLnBrk="1" fontAlgn="auto" hangingPunct="1">
              <a:spcBef>
                <a:spcPts val="0"/>
              </a:spcBef>
              <a:spcAft>
                <a:spcPts val="0"/>
              </a:spcAft>
              <a:defRPr sz="1200">
                <a:latin typeface="+mn-lt"/>
                <a:ea typeface="+mn-ea"/>
              </a:defRPr>
            </a:lvl1pPr>
          </a:lstStyle>
          <a:p>
            <a:pPr>
              <a:defRPr/>
            </a:pPr>
            <a:endParaRPr lang="ja-JP" altLang="en-US" dirty="0"/>
          </a:p>
        </p:txBody>
      </p:sp>
      <p:sp>
        <p:nvSpPr>
          <p:cNvPr id="5" name="スライド番号プレースホルダー 4"/>
          <p:cNvSpPr>
            <a:spLocks noGrp="1"/>
          </p:cNvSpPr>
          <p:nvPr>
            <p:ph type="sldNum" sz="quarter" idx="3"/>
          </p:nvPr>
        </p:nvSpPr>
        <p:spPr>
          <a:xfrm>
            <a:off x="3814829" y="9371719"/>
            <a:ext cx="2919466" cy="493090"/>
          </a:xfrm>
          <a:prstGeom prst="rect">
            <a:avLst/>
          </a:prstGeom>
        </p:spPr>
        <p:txBody>
          <a:bodyPr vert="horz" lIns="94858" tIns="47429" rIns="94858" bIns="47429" rtlCol="0" anchor="b"/>
          <a:lstStyle>
            <a:lvl1pPr algn="r" defTabSz="978073" eaLnBrk="1" fontAlgn="auto" hangingPunct="1">
              <a:spcBef>
                <a:spcPts val="0"/>
              </a:spcBef>
              <a:spcAft>
                <a:spcPts val="0"/>
              </a:spcAft>
              <a:defRPr sz="1200" smtClean="0">
                <a:latin typeface="+mn-lt"/>
                <a:ea typeface="+mn-ea"/>
              </a:defRPr>
            </a:lvl1pPr>
          </a:lstStyle>
          <a:p>
            <a:pPr>
              <a:defRPr/>
            </a:pPr>
            <a:fld id="{705A1D85-23EB-4674-BE3B-4BB703330A42}" type="slidenum">
              <a:rPr lang="ja-JP" altLang="en-US"/>
              <a:pPr>
                <a:defRPr/>
              </a:pPr>
              <a:t>‹#›</a:t>
            </a:fld>
            <a:endParaRPr lang="ja-JP" altLang="en-US" dirty="0"/>
          </a:p>
        </p:txBody>
      </p:sp>
    </p:spTree>
    <p:extLst>
      <p:ext uri="{BB962C8B-B14F-4D97-AF65-F5344CB8AC3E}">
        <p14:creationId xmlns:p14="http://schemas.microsoft.com/office/powerpoint/2010/main" val="417305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67" cy="493090"/>
          </a:xfrm>
          <a:prstGeom prst="rect">
            <a:avLst/>
          </a:prstGeom>
        </p:spPr>
        <p:txBody>
          <a:bodyPr vert="horz" lIns="94858" tIns="47429" rIns="94858" bIns="47429" rtlCol="0"/>
          <a:lstStyle>
            <a:lvl1pPr algn="l" defTabSz="978073" eaLnBrk="1" fontAlgn="auto" hangingPunct="1">
              <a:spcBef>
                <a:spcPts val="0"/>
              </a:spcBef>
              <a:spcAft>
                <a:spcPts val="0"/>
              </a:spcAft>
              <a:defRPr sz="1200">
                <a:latin typeface="+mn-lt"/>
                <a:ea typeface="+mn-ea"/>
              </a:defRPr>
            </a:lvl1pPr>
          </a:lstStyle>
          <a:p>
            <a:pPr>
              <a:defRPr/>
            </a:pPr>
            <a:endParaRPr lang="ja-JP" altLang="en-US" dirty="0"/>
          </a:p>
        </p:txBody>
      </p:sp>
      <p:sp>
        <p:nvSpPr>
          <p:cNvPr id="3" name="日付プレースホルダ 2"/>
          <p:cNvSpPr>
            <a:spLocks noGrp="1"/>
          </p:cNvSpPr>
          <p:nvPr>
            <p:ph type="dt" idx="1"/>
          </p:nvPr>
        </p:nvSpPr>
        <p:spPr>
          <a:xfrm>
            <a:off x="3814829" y="0"/>
            <a:ext cx="2919466" cy="493090"/>
          </a:xfrm>
          <a:prstGeom prst="rect">
            <a:avLst/>
          </a:prstGeom>
        </p:spPr>
        <p:txBody>
          <a:bodyPr vert="horz" lIns="94858" tIns="47429" rIns="94858" bIns="47429" rtlCol="0"/>
          <a:lstStyle>
            <a:lvl1pPr algn="r" defTabSz="978073" eaLnBrk="1" fontAlgn="auto" hangingPunct="1">
              <a:spcBef>
                <a:spcPts val="0"/>
              </a:spcBef>
              <a:spcAft>
                <a:spcPts val="0"/>
              </a:spcAft>
              <a:defRPr sz="1200" smtClean="0">
                <a:latin typeface="+mn-lt"/>
                <a:ea typeface="+mn-ea"/>
              </a:defRPr>
            </a:lvl1pPr>
          </a:lstStyle>
          <a:p>
            <a:pPr>
              <a:defRPr/>
            </a:pPr>
            <a:fld id="{836C8278-863F-4913-AF98-50850F3C90A6}" type="datetimeFigureOut">
              <a:rPr lang="ja-JP" altLang="en-US"/>
              <a:pPr>
                <a:defRPr/>
              </a:pPr>
              <a:t>2017/1/26</a:t>
            </a:fld>
            <a:endParaRPr lang="ja-JP" altLang="en-US" dirty="0"/>
          </a:p>
        </p:txBody>
      </p:sp>
      <p:sp>
        <p:nvSpPr>
          <p:cNvPr id="4" name="スライド イメージ プレースホルダ 3"/>
          <p:cNvSpPr>
            <a:spLocks noGrp="1" noRot="1" noChangeAspect="1"/>
          </p:cNvSpPr>
          <p:nvPr>
            <p:ph type="sldImg" idx="2"/>
          </p:nvPr>
        </p:nvSpPr>
        <p:spPr>
          <a:xfrm>
            <a:off x="752475" y="739775"/>
            <a:ext cx="5230813" cy="3698875"/>
          </a:xfrm>
          <a:prstGeom prst="rect">
            <a:avLst/>
          </a:prstGeom>
          <a:noFill/>
          <a:ln w="12700">
            <a:solidFill>
              <a:prstClr val="black"/>
            </a:solidFill>
          </a:ln>
        </p:spPr>
        <p:txBody>
          <a:bodyPr vert="horz" lIns="94858" tIns="47429" rIns="94858" bIns="47429" rtlCol="0" anchor="ctr"/>
          <a:lstStyle/>
          <a:p>
            <a:pPr lvl="0"/>
            <a:endParaRPr lang="ja-JP" altLang="en-US" noProof="0" dirty="0"/>
          </a:p>
        </p:txBody>
      </p:sp>
      <p:sp>
        <p:nvSpPr>
          <p:cNvPr id="5" name="ノート プレースホルダ 4"/>
          <p:cNvSpPr>
            <a:spLocks noGrp="1"/>
          </p:cNvSpPr>
          <p:nvPr>
            <p:ph type="body" sz="quarter" idx="3"/>
          </p:nvPr>
        </p:nvSpPr>
        <p:spPr>
          <a:xfrm>
            <a:off x="673724" y="4685860"/>
            <a:ext cx="5388316" cy="4440818"/>
          </a:xfrm>
          <a:prstGeom prst="rect">
            <a:avLst/>
          </a:prstGeom>
        </p:spPr>
        <p:txBody>
          <a:bodyPr vert="horz" lIns="94858" tIns="47429" rIns="94858" bIns="4742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719"/>
            <a:ext cx="2919467" cy="493090"/>
          </a:xfrm>
          <a:prstGeom prst="rect">
            <a:avLst/>
          </a:prstGeom>
        </p:spPr>
        <p:txBody>
          <a:bodyPr vert="horz" lIns="94858" tIns="47429" rIns="94858" bIns="47429" rtlCol="0" anchor="b"/>
          <a:lstStyle>
            <a:lvl1pPr algn="l" defTabSz="978073" eaLnBrk="1" fontAlgn="auto" hangingPunct="1">
              <a:spcBef>
                <a:spcPts val="0"/>
              </a:spcBef>
              <a:spcAft>
                <a:spcPts val="0"/>
              </a:spcAft>
              <a:defRPr sz="1200">
                <a:latin typeface="+mn-lt"/>
                <a:ea typeface="+mn-ea"/>
              </a:defRPr>
            </a:lvl1pPr>
          </a:lstStyle>
          <a:p>
            <a:pPr>
              <a:defRPr/>
            </a:pPr>
            <a:endParaRPr lang="ja-JP" altLang="en-US" dirty="0"/>
          </a:p>
        </p:txBody>
      </p:sp>
      <p:sp>
        <p:nvSpPr>
          <p:cNvPr id="7" name="スライド番号プレースホルダ 6"/>
          <p:cNvSpPr>
            <a:spLocks noGrp="1"/>
          </p:cNvSpPr>
          <p:nvPr>
            <p:ph type="sldNum" sz="quarter" idx="5"/>
          </p:nvPr>
        </p:nvSpPr>
        <p:spPr>
          <a:xfrm>
            <a:off x="3814829" y="9371719"/>
            <a:ext cx="2919466" cy="493090"/>
          </a:xfrm>
          <a:prstGeom prst="rect">
            <a:avLst/>
          </a:prstGeom>
        </p:spPr>
        <p:txBody>
          <a:bodyPr vert="horz" lIns="94858" tIns="47429" rIns="94858" bIns="47429" rtlCol="0" anchor="b"/>
          <a:lstStyle>
            <a:lvl1pPr algn="r" defTabSz="978073" eaLnBrk="1" fontAlgn="auto" hangingPunct="1">
              <a:spcBef>
                <a:spcPts val="0"/>
              </a:spcBef>
              <a:spcAft>
                <a:spcPts val="0"/>
              </a:spcAft>
              <a:defRPr sz="1200" smtClean="0">
                <a:latin typeface="+mn-lt"/>
                <a:ea typeface="+mn-ea"/>
              </a:defRPr>
            </a:lvl1pPr>
          </a:lstStyle>
          <a:p>
            <a:pPr>
              <a:defRPr/>
            </a:pPr>
            <a:fld id="{AB222577-0D11-4F27-A960-BC6601F36DBA}" type="slidenum">
              <a:rPr lang="ja-JP" altLang="en-US"/>
              <a:pPr>
                <a:defRPr/>
              </a:pPr>
              <a:t>‹#›</a:t>
            </a:fld>
            <a:endParaRPr lang="ja-JP" altLang="en-US" dirty="0"/>
          </a:p>
        </p:txBody>
      </p:sp>
    </p:spTree>
    <p:extLst>
      <p:ext uri="{BB962C8B-B14F-4D97-AF65-F5344CB8AC3E}">
        <p14:creationId xmlns:p14="http://schemas.microsoft.com/office/powerpoint/2010/main" val="989390660"/>
      </p:ext>
    </p:extLst>
  </p:cSld>
  <p:clrMap bg1="lt1" tx1="dk1" bg2="lt2" tx2="dk2" accent1="accent1" accent2="accent2" accent3="accent3" accent4="accent4" accent5="accent5" accent6="accent6" hlink="hlink" folHlink="folHlink"/>
  <p:hf hdr="0" ftr="0" dt="0"/>
  <p:notesStyle>
    <a:lvl1pPr algn="l" defTabSz="1042988" rtl="0" fontAlgn="base">
      <a:spcBef>
        <a:spcPct val="30000"/>
      </a:spcBef>
      <a:spcAft>
        <a:spcPct val="0"/>
      </a:spcAft>
      <a:defRPr kumimoji="1" sz="1400" kern="1200">
        <a:solidFill>
          <a:schemeClr val="tx1"/>
        </a:solidFill>
        <a:latin typeface="+mn-lt"/>
        <a:ea typeface="+mn-ea"/>
        <a:cs typeface="+mn-cs"/>
      </a:defRPr>
    </a:lvl1pPr>
    <a:lvl2pPr marL="520700" algn="l" defTabSz="1042988" rtl="0" fontAlgn="base">
      <a:spcBef>
        <a:spcPct val="30000"/>
      </a:spcBef>
      <a:spcAft>
        <a:spcPct val="0"/>
      </a:spcAft>
      <a:defRPr kumimoji="1" sz="1400" kern="1200">
        <a:solidFill>
          <a:schemeClr val="tx1"/>
        </a:solidFill>
        <a:latin typeface="+mn-lt"/>
        <a:ea typeface="+mn-ea"/>
        <a:cs typeface="+mn-cs"/>
      </a:defRPr>
    </a:lvl2pPr>
    <a:lvl3pPr marL="1042988" algn="l" defTabSz="1042988" rtl="0" fontAlgn="base">
      <a:spcBef>
        <a:spcPct val="30000"/>
      </a:spcBef>
      <a:spcAft>
        <a:spcPct val="0"/>
      </a:spcAft>
      <a:defRPr kumimoji="1" sz="1400" kern="1200">
        <a:solidFill>
          <a:schemeClr val="tx1"/>
        </a:solidFill>
        <a:latin typeface="+mn-lt"/>
        <a:ea typeface="+mn-ea"/>
        <a:cs typeface="+mn-cs"/>
      </a:defRPr>
    </a:lvl3pPr>
    <a:lvl4pPr marL="1563688" algn="l" defTabSz="1042988" rtl="0" fontAlgn="base">
      <a:spcBef>
        <a:spcPct val="30000"/>
      </a:spcBef>
      <a:spcAft>
        <a:spcPct val="0"/>
      </a:spcAft>
      <a:defRPr kumimoji="1" sz="1400" kern="1200">
        <a:solidFill>
          <a:schemeClr val="tx1"/>
        </a:solidFill>
        <a:latin typeface="+mn-lt"/>
        <a:ea typeface="+mn-ea"/>
        <a:cs typeface="+mn-cs"/>
      </a:defRPr>
    </a:lvl4pPr>
    <a:lvl5pPr marL="2085975" algn="l" defTabSz="1042988" rtl="0" fontAlgn="base">
      <a:spcBef>
        <a:spcPct val="30000"/>
      </a:spcBef>
      <a:spcAft>
        <a:spcPct val="0"/>
      </a:spcAft>
      <a:defRPr kumimoji="1" sz="1400" kern="1200">
        <a:solidFill>
          <a:schemeClr val="tx1"/>
        </a:solidFill>
        <a:latin typeface="+mn-lt"/>
        <a:ea typeface="+mn-ea"/>
        <a:cs typeface="+mn-cs"/>
      </a:defRPr>
    </a:lvl5pPr>
    <a:lvl6pPr marL="2607636" algn="l" defTabSz="1043055" rtl="0" eaLnBrk="1" latinLnBrk="0" hangingPunct="1">
      <a:defRPr kumimoji="1" sz="1400" kern="1200">
        <a:solidFill>
          <a:schemeClr val="tx1"/>
        </a:solidFill>
        <a:latin typeface="+mn-lt"/>
        <a:ea typeface="+mn-ea"/>
        <a:cs typeface="+mn-cs"/>
      </a:defRPr>
    </a:lvl6pPr>
    <a:lvl7pPr marL="3129164" algn="l" defTabSz="1043055" rtl="0" eaLnBrk="1" latinLnBrk="0" hangingPunct="1">
      <a:defRPr kumimoji="1" sz="1400" kern="1200">
        <a:solidFill>
          <a:schemeClr val="tx1"/>
        </a:solidFill>
        <a:latin typeface="+mn-lt"/>
        <a:ea typeface="+mn-ea"/>
        <a:cs typeface="+mn-cs"/>
      </a:defRPr>
    </a:lvl7pPr>
    <a:lvl8pPr marL="3650691" algn="l" defTabSz="1043055" rtl="0" eaLnBrk="1" latinLnBrk="0" hangingPunct="1">
      <a:defRPr kumimoji="1" sz="1400" kern="1200">
        <a:solidFill>
          <a:schemeClr val="tx1"/>
        </a:solidFill>
        <a:latin typeface="+mn-lt"/>
        <a:ea typeface="+mn-ea"/>
        <a:cs typeface="+mn-cs"/>
      </a:defRPr>
    </a:lvl8pPr>
    <a:lvl9pPr marL="4172218" algn="l" defTabSz="1043055"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dirty="0" smtClean="0"/>
              <a:t>ただいまより、スポーツ</a:t>
            </a:r>
            <a:r>
              <a:rPr lang="en-US" altLang="ja-JP" dirty="0" smtClean="0"/>
              <a:t>&amp;</a:t>
            </a:r>
            <a:r>
              <a:rPr lang="ja-JP" altLang="en-US" dirty="0" smtClean="0"/>
              <a:t>ヘルスツーリズム、魅力発見</a:t>
            </a:r>
            <a:r>
              <a:rPr lang="en-US" altLang="ja-JP" dirty="0" smtClean="0"/>
              <a:t>KOBE</a:t>
            </a:r>
            <a:r>
              <a:rPr lang="ja-JP" altLang="en-US" dirty="0" smtClean="0"/>
              <a:t>！を発表させていただきます。</a:t>
            </a:r>
            <a:endParaRPr lang="en-US" altLang="ja-JP" dirty="0" smtClean="0"/>
          </a:p>
          <a:p>
            <a:pPr>
              <a:spcBef>
                <a:spcPct val="0"/>
              </a:spcBef>
            </a:pPr>
            <a:r>
              <a:rPr lang="ja-JP" altLang="en-US" dirty="0" smtClean="0"/>
              <a:t>神戸山手大学、西村ゼミ、中村チームです。</a:t>
            </a:r>
            <a:endParaRPr lang="en-US" altLang="ja-JP" dirty="0" smtClean="0"/>
          </a:p>
          <a:p>
            <a:pPr>
              <a:spcBef>
                <a:spcPct val="0"/>
              </a:spcBef>
            </a:pPr>
            <a:r>
              <a:rPr lang="ja-JP" altLang="en-US" dirty="0" smtClean="0"/>
              <a:t>よろしくお願いいたします。</a:t>
            </a:r>
          </a:p>
        </p:txBody>
      </p:sp>
      <p:sp>
        <p:nvSpPr>
          <p:cNvPr id="61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1900">
                <a:solidFill>
                  <a:schemeClr val="tx1"/>
                </a:solidFill>
                <a:latin typeface="Calibri" panose="020F0502020204030204" pitchFamily="34" charset="0"/>
                <a:ea typeface="ＭＳ Ｐゴシック" panose="020B0600070205080204" pitchFamily="50" charset="-128"/>
              </a:defRPr>
            </a:lvl1pPr>
            <a:lvl2pPr marL="696664" indent="-267948">
              <a:defRPr kumimoji="1" sz="1900">
                <a:solidFill>
                  <a:schemeClr val="tx1"/>
                </a:solidFill>
                <a:latin typeface="Calibri" panose="020F0502020204030204" pitchFamily="34" charset="0"/>
                <a:ea typeface="ＭＳ Ｐゴシック" panose="020B0600070205080204" pitchFamily="50" charset="-128"/>
              </a:defRPr>
            </a:lvl2pPr>
            <a:lvl3pPr marL="1071791" indent="-214358">
              <a:defRPr kumimoji="1" sz="1900">
                <a:solidFill>
                  <a:schemeClr val="tx1"/>
                </a:solidFill>
                <a:latin typeface="Calibri" panose="020F0502020204030204" pitchFamily="34" charset="0"/>
                <a:ea typeface="ＭＳ Ｐゴシック" panose="020B0600070205080204" pitchFamily="50" charset="-128"/>
              </a:defRPr>
            </a:lvl3pPr>
            <a:lvl4pPr marL="1500508" indent="-214358">
              <a:defRPr kumimoji="1" sz="1900">
                <a:solidFill>
                  <a:schemeClr val="tx1"/>
                </a:solidFill>
                <a:latin typeface="Calibri" panose="020F0502020204030204" pitchFamily="34" charset="0"/>
                <a:ea typeface="ＭＳ Ｐゴシック" panose="020B0600070205080204" pitchFamily="50" charset="-128"/>
              </a:defRPr>
            </a:lvl4pPr>
            <a:lvl5pPr marL="1929224" indent="-214358">
              <a:defRPr kumimoji="1" sz="1900">
                <a:solidFill>
                  <a:schemeClr val="tx1"/>
                </a:solidFill>
                <a:latin typeface="Calibri" panose="020F0502020204030204" pitchFamily="34" charset="0"/>
                <a:ea typeface="ＭＳ Ｐゴシック" panose="020B0600070205080204" pitchFamily="50" charset="-128"/>
              </a:defRPr>
            </a:lvl5pPr>
            <a:lvl6pPr marL="2357940" indent="-214358" defTabSz="978010" fontAlgn="base">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6pPr>
            <a:lvl7pPr marL="2786657" indent="-214358" defTabSz="978010" fontAlgn="base">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7pPr>
            <a:lvl8pPr marL="3215373" indent="-214358" defTabSz="978010" fontAlgn="base">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8pPr>
            <a:lvl9pPr marL="3644090" indent="-214358" defTabSz="978010" fontAlgn="base">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9pPr>
          </a:lstStyle>
          <a:p>
            <a:pPr defTabSz="978010" fontAlgn="base">
              <a:spcBef>
                <a:spcPct val="0"/>
              </a:spcBef>
              <a:spcAft>
                <a:spcPct val="0"/>
              </a:spcAft>
            </a:pPr>
            <a:fld id="{621EF303-A20F-4949-8632-5D4EE0226687}" type="slidenum">
              <a:rPr lang="ja-JP" altLang="en-US" sz="1200"/>
              <a:pPr defTabSz="978010" fontAlgn="base">
                <a:spcBef>
                  <a:spcPct val="0"/>
                </a:spcBef>
                <a:spcAft>
                  <a:spcPct val="0"/>
                </a:spcAft>
              </a:pPr>
              <a:t>1</a:t>
            </a:fld>
            <a:endParaRPr lang="ja-JP" altLang="en-US" sz="1200" dirty="0"/>
          </a:p>
        </p:txBody>
      </p:sp>
    </p:spTree>
    <p:extLst>
      <p:ext uri="{BB962C8B-B14F-4D97-AF65-F5344CB8AC3E}">
        <p14:creationId xmlns:p14="http://schemas.microsoft.com/office/powerpoint/2010/main" val="270636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こちらが、実際の</a:t>
            </a:r>
            <a:r>
              <a:rPr lang="ja-JP" altLang="ja-JP" sz="1300" dirty="0"/>
              <a:t>活動計画</a:t>
            </a:r>
            <a:r>
              <a:rPr lang="ja-JP" altLang="en-US" sz="1300" dirty="0"/>
              <a:t>について</a:t>
            </a:r>
            <a:r>
              <a:rPr lang="ja-JP" altLang="ja-JP" sz="1300" dirty="0"/>
              <a:t>です。</a:t>
            </a:r>
            <a:endParaRPr lang="en-US" altLang="ja-JP" sz="1300" dirty="0"/>
          </a:p>
          <a:p>
            <a:r>
              <a:rPr lang="ja-JP" altLang="ja-JP" sz="1300" dirty="0"/>
              <a:t>活動計画として、まず、学生主体のウォーキング講習会を開催します。</a:t>
            </a:r>
            <a:endParaRPr lang="en-US" altLang="ja-JP" sz="1300" dirty="0"/>
          </a:p>
          <a:p>
            <a:r>
              <a:rPr lang="ja-JP" altLang="en-US" sz="1300" dirty="0"/>
              <a:t>そこで、</a:t>
            </a:r>
            <a:r>
              <a:rPr lang="ja-JP" altLang="ja-JP" sz="1300" dirty="0"/>
              <a:t>正しい歩き方を指導したり、神戸にある既存のウォーキングコースなどを紹介します。</a:t>
            </a:r>
            <a:r>
              <a:rPr lang="en-US" altLang="ja-JP" sz="1300" dirty="0"/>
              <a:t/>
            </a:r>
            <a:br>
              <a:rPr lang="en-US" altLang="ja-JP" sz="1300" dirty="0"/>
            </a:br>
            <a:r>
              <a:rPr lang="ja-JP" altLang="ja-JP" sz="1300" dirty="0"/>
              <a:t>そして、ウォーキングコースを実際に歩きます。</a:t>
            </a:r>
            <a:endParaRPr lang="en-US" altLang="ja-JP" sz="1300" dirty="0"/>
          </a:p>
          <a:p>
            <a:r>
              <a:rPr lang="ja-JP" altLang="ja-JP" sz="1300" dirty="0"/>
              <a:t>そのウォーキングコースには、スタート地点</a:t>
            </a:r>
            <a:r>
              <a:rPr lang="ja-JP" altLang="en-US" sz="1300" dirty="0"/>
              <a:t>を</a:t>
            </a:r>
            <a:r>
              <a:rPr lang="ja-JP" altLang="ja-JP" sz="1300" dirty="0"/>
              <a:t>複数用意します。</a:t>
            </a:r>
            <a:endParaRPr lang="en-US" altLang="ja-JP" sz="1300" dirty="0"/>
          </a:p>
          <a:p>
            <a:r>
              <a:rPr lang="ja-JP" altLang="ja-JP" sz="1300" dirty="0"/>
              <a:t>その中に</a:t>
            </a:r>
            <a:r>
              <a:rPr lang="ja-JP" altLang="en-US" sz="1300" dirty="0"/>
              <a:t>、後ほど説明させていただく「</a:t>
            </a:r>
            <a:r>
              <a:rPr lang="ja-JP" altLang="ja-JP" sz="1300" dirty="0"/>
              <a:t>神戸八社巡り</a:t>
            </a:r>
            <a:r>
              <a:rPr lang="ja-JP" altLang="en-US" sz="1300" dirty="0"/>
              <a:t>」が含まれており</a:t>
            </a:r>
            <a:r>
              <a:rPr lang="ja-JP" altLang="ja-JP" sz="1300" dirty="0"/>
              <a:t>、スタンプラリー</a:t>
            </a:r>
            <a:r>
              <a:rPr lang="ja-JP" altLang="en-US" sz="1300" dirty="0"/>
              <a:t>も同時に</a:t>
            </a:r>
            <a:r>
              <a:rPr lang="ja-JP" altLang="ja-JP" sz="1300" dirty="0"/>
              <a:t>実施</a:t>
            </a:r>
            <a:r>
              <a:rPr lang="ja-JP" altLang="en-US" sz="1300" dirty="0"/>
              <a:t>する予定です</a:t>
            </a:r>
            <a:r>
              <a:rPr lang="ja-JP" altLang="ja-JP" sz="1300" dirty="0"/>
              <a:t>。</a:t>
            </a:r>
            <a:endParaRPr lang="en-US" altLang="ja-JP" sz="1300" dirty="0"/>
          </a:p>
          <a:p>
            <a:r>
              <a:rPr lang="ja-JP" altLang="ja-JP" sz="1300" dirty="0"/>
              <a:t>そして、</a:t>
            </a:r>
            <a:r>
              <a:rPr lang="ja-JP" altLang="en-US" sz="1300" dirty="0"/>
              <a:t>その</a:t>
            </a:r>
            <a:r>
              <a:rPr lang="ja-JP" altLang="ja-JP" sz="1300" dirty="0"/>
              <a:t>スタンプを全て集めた方</a:t>
            </a:r>
            <a:r>
              <a:rPr lang="ja-JP" altLang="en-US" sz="1300" dirty="0"/>
              <a:t>のために</a:t>
            </a:r>
            <a:r>
              <a:rPr lang="ja-JP" altLang="ja-JP" sz="1300" dirty="0"/>
              <a:t>、</a:t>
            </a:r>
            <a:r>
              <a:rPr lang="ja-JP" altLang="en-US" sz="1300" dirty="0"/>
              <a:t>本学と地域提携をしている</a:t>
            </a:r>
            <a:r>
              <a:rPr lang="ja-JP" altLang="ja-JP" sz="1300" dirty="0"/>
              <a:t>南京町と連携した景品</a:t>
            </a:r>
            <a:r>
              <a:rPr lang="ja-JP" altLang="en-US" sz="1300" dirty="0"/>
              <a:t>（商品券など）</a:t>
            </a:r>
            <a:r>
              <a:rPr lang="ja-JP" altLang="ja-JP" sz="1300" dirty="0"/>
              <a:t>を用意します。</a:t>
            </a:r>
            <a:r>
              <a:rPr lang="en-US" altLang="ja-JP" sz="1300" dirty="0"/>
              <a:t/>
            </a:r>
            <a:br>
              <a:rPr lang="en-US" altLang="ja-JP" sz="1300" dirty="0"/>
            </a:b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10</a:t>
            </a:fld>
            <a:endParaRPr lang="ja-JP" altLang="en-US" dirty="0"/>
          </a:p>
        </p:txBody>
      </p:sp>
    </p:spTree>
    <p:extLst>
      <p:ext uri="{BB962C8B-B14F-4D97-AF65-F5344CB8AC3E}">
        <p14:creationId xmlns:p14="http://schemas.microsoft.com/office/powerpoint/2010/main" val="99705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スタンプラリーを行うメリットについて説明させていただきます。</a:t>
            </a:r>
            <a:br>
              <a:rPr lang="ja-JP" altLang="en-US" dirty="0" smtClean="0">
                <a:effectLst/>
              </a:rPr>
            </a:br>
            <a:r>
              <a:rPr lang="ja-JP" altLang="en-US" dirty="0" smtClean="0">
                <a:effectLst/>
              </a:rPr>
              <a:t>スタンプラリーは老若男女問わず満足度が高い事です。</a:t>
            </a:r>
            <a:br>
              <a:rPr lang="ja-JP" altLang="en-US" dirty="0" smtClean="0">
                <a:effectLst/>
              </a:rPr>
            </a:br>
            <a:r>
              <a:rPr lang="ja-JP" altLang="en-US" dirty="0" smtClean="0">
                <a:effectLst/>
              </a:rPr>
              <a:t>ラリーポイントの設置をして頂くお店や食事処に立ち寄って貰いやすくなり、お土産などでお金を費やして貰いやすくなり、さらにスタンプラリー対象地域での滞在時間が長くなると考えています。</a:t>
            </a:r>
            <a:br>
              <a:rPr lang="ja-JP" altLang="en-US" dirty="0" smtClean="0">
                <a:effectLst/>
              </a:rPr>
            </a:br>
            <a:r>
              <a:rPr lang="ja-JP" altLang="en-US" dirty="0" smtClean="0">
                <a:effectLst/>
              </a:rPr>
              <a:t>その地域での入った事ない、新しい店を発見出来る。</a:t>
            </a:r>
            <a:br>
              <a:rPr lang="ja-JP" altLang="en-US" dirty="0" smtClean="0">
                <a:effectLst/>
              </a:rPr>
            </a:br>
            <a:r>
              <a:rPr lang="ja-JP" altLang="en-US" dirty="0" smtClean="0">
                <a:effectLst/>
              </a:rPr>
              <a:t>知っていても機会がなく入らなかったお店に入ってもらう機会になるのではないかと考えています。</a:t>
            </a:r>
            <a:br>
              <a:rPr lang="ja-JP" altLang="en-US" dirty="0" smtClean="0">
                <a:effectLst/>
              </a:rPr>
            </a:br>
            <a:r>
              <a:rPr lang="ja-JP" altLang="en-US" dirty="0" smtClean="0">
                <a:effectLst/>
              </a:rPr>
              <a:t>今まで知らなかったエリアに訪問し、知ってもらう事も出来、その地域の人との交流も深まるのではないかと考えています。</a:t>
            </a:r>
          </a:p>
          <a:p>
            <a:r>
              <a:rPr lang="en-US" altLang="ja-JP" sz="1300" dirty="0"/>
              <a:t/>
            </a:r>
            <a:br>
              <a:rPr lang="en-US" altLang="ja-JP" sz="1300" dirty="0"/>
            </a:br>
            <a:r>
              <a:rPr lang="en-US" altLang="ja-JP" sz="1300" dirty="0"/>
              <a:t/>
            </a:r>
            <a:br>
              <a:rPr lang="en-US" altLang="ja-JP" sz="1300" dirty="0"/>
            </a:b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11</a:t>
            </a:fld>
            <a:endParaRPr lang="ja-JP" altLang="en-US" dirty="0"/>
          </a:p>
        </p:txBody>
      </p:sp>
    </p:spTree>
    <p:extLst>
      <p:ext uri="{BB962C8B-B14F-4D97-AF65-F5344CB8AC3E}">
        <p14:creationId xmlns:p14="http://schemas.microsoft.com/office/powerpoint/2010/main" val="2880318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スタンプラリーを行うに当たっての問題点と改善策です。</a:t>
            </a:r>
            <a:br>
              <a:rPr lang="ja-JP" altLang="en-US" dirty="0" smtClean="0">
                <a:effectLst/>
              </a:rPr>
            </a:br>
            <a:r>
              <a:rPr lang="ja-JP" altLang="en-US" dirty="0" smtClean="0">
                <a:effectLst/>
              </a:rPr>
              <a:t>問題点は、スタンプラリーの台紙を失くしてしまう人がいるかもしれないということです。</a:t>
            </a:r>
            <a:br>
              <a:rPr lang="ja-JP" altLang="en-US" dirty="0" smtClean="0">
                <a:effectLst/>
              </a:rPr>
            </a:br>
            <a:r>
              <a:rPr lang="ja-JP" altLang="en-US" dirty="0" smtClean="0">
                <a:effectLst/>
              </a:rPr>
              <a:t>失くしてしまうリスクを減らすためにスタンプラリーの台紙を有料化し、余分な経費削減と紛失防止を考えています。</a:t>
            </a:r>
            <a:br>
              <a:rPr lang="ja-JP" altLang="en-US" dirty="0" smtClean="0">
                <a:effectLst/>
              </a:rPr>
            </a:br>
            <a:r>
              <a:rPr lang="ja-JP" altLang="en-US" dirty="0" smtClean="0">
                <a:effectLst/>
              </a:rPr>
              <a:t>もちろん、ただ有料化して終わりではなく、スタンプの個数に応じて、その地域にあるお店や食事処、南京町との連携し、商品券などの景品を用意しようと考えています</a:t>
            </a:r>
            <a:r>
              <a:rPr kumimoji="1" lang="ja-JP" altLang="en-US" dirty="0">
                <a:effectLst/>
              </a:rPr>
              <a:t>。</a:t>
            </a:r>
            <a:endParaRPr lang="en-US" altLang="ja-JP" dirty="0" smtClean="0">
              <a:effectLst/>
            </a:endParaRPr>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12</a:t>
            </a:fld>
            <a:endParaRPr lang="ja-JP" altLang="en-US" dirty="0"/>
          </a:p>
        </p:txBody>
      </p:sp>
    </p:spTree>
    <p:extLst>
      <p:ext uri="{BB962C8B-B14F-4D97-AF65-F5344CB8AC3E}">
        <p14:creationId xmlns:p14="http://schemas.microsoft.com/office/powerpoint/2010/main" val="204451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次に、実際のスタンプラリー対象箇所として挙げている、神戸八社巡りについて説明させていただきます。</a:t>
            </a:r>
            <a:endParaRPr kumimoji="1" lang="en-US" altLang="ja-JP" dirty="0" smtClean="0"/>
          </a:p>
          <a:p>
            <a:r>
              <a:rPr kumimoji="1" lang="ja-JP" altLang="en-US" dirty="0" smtClean="0"/>
              <a:t>神戸八社巡りとは、生田神社を囲むように建つ、生田裔神</a:t>
            </a:r>
            <a:r>
              <a:rPr kumimoji="1" lang="en-US" altLang="ja-JP" dirty="0" smtClean="0"/>
              <a:t>(</a:t>
            </a:r>
            <a:r>
              <a:rPr kumimoji="1" lang="ja-JP" altLang="en-US" dirty="0" smtClean="0"/>
              <a:t>えいしん</a:t>
            </a:r>
            <a:r>
              <a:rPr kumimoji="1" lang="en-US" altLang="ja-JP" dirty="0" smtClean="0"/>
              <a:t>)</a:t>
            </a:r>
            <a:r>
              <a:rPr kumimoji="1" lang="ja-JP" altLang="en-US" dirty="0" smtClean="0"/>
              <a:t>八社と呼ばれる八神社を巡りながら御朱印を集めていこうという企画です。</a:t>
            </a:r>
            <a:endParaRPr kumimoji="1" lang="en-US" altLang="ja-JP" dirty="0" smtClean="0"/>
          </a:p>
          <a:p>
            <a:r>
              <a:rPr kumimoji="1" lang="ja-JP" altLang="en-US" dirty="0" smtClean="0"/>
              <a:t>この「八」という数字には八百万、つまり全ての神様にお参りすることを意味します。</a:t>
            </a:r>
            <a:endParaRPr kumimoji="1" lang="en-US" altLang="ja-JP" dirty="0" smtClean="0"/>
          </a:p>
          <a:p>
            <a:r>
              <a:rPr kumimoji="1" lang="ja-JP" altLang="en-US" dirty="0" smtClean="0"/>
              <a:t>この全八社、約１４ｋｍをウォーキングしてもらい、運動不足改善を目指します。</a:t>
            </a:r>
            <a:endParaRPr kumimoji="1" lang="en-US" altLang="ja-JP" dirty="0" smtClean="0"/>
          </a:p>
          <a:p>
            <a:r>
              <a:rPr kumimoji="1" lang="ja-JP" altLang="en-US" dirty="0" smtClean="0"/>
              <a:t>しかし、ただ御朱印を集めるというだけでは、若い人の参加が促せないと考え、スタンプラリーを設けようと考えています。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13</a:t>
            </a:fld>
            <a:endParaRPr lang="ja-JP" altLang="en-US" dirty="0"/>
          </a:p>
        </p:txBody>
      </p:sp>
    </p:spTree>
    <p:extLst>
      <p:ext uri="{BB962C8B-B14F-4D97-AF65-F5344CB8AC3E}">
        <p14:creationId xmlns:p14="http://schemas.microsoft.com/office/powerpoint/2010/main" val="1553107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まず、</a:t>
            </a:r>
            <a:r>
              <a:rPr lang="ja-JP" altLang="ja-JP" sz="1300" dirty="0"/>
              <a:t>私たちは</a:t>
            </a:r>
            <a:r>
              <a:rPr lang="ja-JP" altLang="en-US" sz="1300" dirty="0"/>
              <a:t>本学</a:t>
            </a:r>
            <a:r>
              <a:rPr lang="ja-JP" altLang="ja-JP" sz="1300" dirty="0"/>
              <a:t>の学生</a:t>
            </a:r>
            <a:r>
              <a:rPr lang="ja-JP" altLang="en-US" sz="1300" dirty="0"/>
              <a:t>を対象に</a:t>
            </a:r>
            <a:r>
              <a:rPr lang="ja-JP" altLang="ja-JP" sz="1300" dirty="0"/>
              <a:t>神戸八社巡りのニーズ調査を行いました。</a:t>
            </a:r>
            <a:endParaRPr lang="en-US" altLang="ja-JP" sz="1300" dirty="0"/>
          </a:p>
          <a:p>
            <a:r>
              <a:rPr lang="ja-JP" altLang="ja-JP" sz="1300" dirty="0"/>
              <a:t>実施人数は</a:t>
            </a:r>
            <a:r>
              <a:rPr lang="en-US" altLang="ja-JP" sz="1300" dirty="0"/>
              <a:t>96</a:t>
            </a:r>
            <a:r>
              <a:rPr lang="ja-JP" altLang="ja-JP" sz="1300" dirty="0"/>
              <a:t>人</a:t>
            </a:r>
            <a:r>
              <a:rPr lang="ja-JP" altLang="en-US" sz="1300" dirty="0"/>
              <a:t>で</a:t>
            </a:r>
            <a:r>
              <a:rPr lang="ja-JP" altLang="ja-JP" sz="1300" dirty="0"/>
              <a:t>、男性</a:t>
            </a:r>
            <a:r>
              <a:rPr lang="en-US" altLang="ja-JP" sz="1300" dirty="0"/>
              <a:t>45</a:t>
            </a:r>
            <a:r>
              <a:rPr lang="ja-JP" altLang="ja-JP" sz="1300" dirty="0"/>
              <a:t>人、女性</a:t>
            </a:r>
            <a:r>
              <a:rPr lang="en-US" altLang="ja-JP" sz="1300" dirty="0"/>
              <a:t>51</a:t>
            </a:r>
            <a:r>
              <a:rPr lang="ja-JP" altLang="ja-JP" sz="1300" dirty="0"/>
              <a:t>人です。</a:t>
            </a:r>
            <a:r>
              <a:rPr lang="en-US" altLang="ja-JP" sz="1300" dirty="0"/>
              <a:t/>
            </a:r>
            <a:br>
              <a:rPr lang="en-US" altLang="ja-JP" sz="1300" dirty="0"/>
            </a:br>
            <a:r>
              <a:rPr lang="ja-JP" altLang="ja-JP" sz="1300" dirty="0"/>
              <a:t>このグラフを見て頂くと分かるように、学生ですので</a:t>
            </a:r>
            <a:r>
              <a:rPr lang="en-US" altLang="ja-JP" sz="1300" dirty="0"/>
              <a:t>10</a:t>
            </a:r>
            <a:r>
              <a:rPr lang="ja-JP" altLang="en-US" sz="1300" dirty="0"/>
              <a:t>～</a:t>
            </a:r>
            <a:r>
              <a:rPr lang="en-US" altLang="ja-JP" sz="1300" dirty="0"/>
              <a:t>20</a:t>
            </a:r>
            <a:r>
              <a:rPr lang="ja-JP" altLang="ja-JP" sz="1300" dirty="0"/>
              <a:t>代の割合が高いですが、シニア学生もいますので</a:t>
            </a:r>
            <a:r>
              <a:rPr lang="en-US" altLang="ja-JP" sz="1300" dirty="0"/>
              <a:t>40</a:t>
            </a:r>
            <a:r>
              <a:rPr lang="ja-JP" altLang="en-US" sz="1300" dirty="0"/>
              <a:t>～</a:t>
            </a:r>
            <a:r>
              <a:rPr lang="en-US" altLang="ja-JP" sz="1300" dirty="0"/>
              <a:t>50</a:t>
            </a:r>
            <a:r>
              <a:rPr lang="ja-JP" altLang="ja-JP" sz="1300" dirty="0"/>
              <a:t>代も少数でいます。</a:t>
            </a:r>
            <a:r>
              <a:rPr lang="en-US" altLang="ja-JP" sz="1300" dirty="0"/>
              <a:t/>
            </a:r>
            <a:br>
              <a:rPr lang="en-US" altLang="ja-JP" sz="1300" dirty="0"/>
            </a:b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14</a:t>
            </a:fld>
            <a:endParaRPr lang="ja-JP" altLang="en-US" dirty="0"/>
          </a:p>
        </p:txBody>
      </p:sp>
    </p:spTree>
    <p:extLst>
      <p:ext uri="{BB962C8B-B14F-4D97-AF65-F5344CB8AC3E}">
        <p14:creationId xmlns:p14="http://schemas.microsoft.com/office/powerpoint/2010/main" val="1723213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まず一つ目の質問は、あなたは神戸八社巡りを知っていますか、というものです。</a:t>
            </a:r>
            <a:r>
              <a:rPr lang="en-US" altLang="ja-JP" sz="1300" dirty="0"/>
              <a:t/>
            </a:r>
            <a:br>
              <a:rPr lang="en-US" altLang="ja-JP" sz="1300" dirty="0"/>
            </a:br>
            <a:r>
              <a:rPr lang="ja-JP" altLang="ja-JP" sz="1300" dirty="0"/>
              <a:t>これは男女ともに知っている人はいませんでした。私たちの年齢も関係あるかとは思いますが、かなり認知度は低いといえます。しかし、その分これからの</a:t>
            </a:r>
            <a:r>
              <a:rPr lang="ja-JP" altLang="en-US" sz="1300" dirty="0"/>
              <a:t>伸びしろ</a:t>
            </a:r>
            <a:r>
              <a:rPr lang="ja-JP" altLang="ja-JP" sz="1300" dirty="0"/>
              <a:t>としてはかなり期待できるのではないかと思います。</a:t>
            </a:r>
            <a:r>
              <a:rPr lang="en-US" altLang="ja-JP" sz="1300" dirty="0"/>
              <a:t/>
            </a:r>
            <a:br>
              <a:rPr lang="en-US" altLang="ja-JP" sz="1300" dirty="0"/>
            </a:b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15</a:t>
            </a:fld>
            <a:endParaRPr lang="ja-JP" altLang="en-US" dirty="0"/>
          </a:p>
        </p:txBody>
      </p:sp>
    </p:spTree>
    <p:extLst>
      <p:ext uri="{BB962C8B-B14F-4D97-AF65-F5344CB8AC3E}">
        <p14:creationId xmlns:p14="http://schemas.microsoft.com/office/powerpoint/2010/main" val="131762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次にあなたは神戸八社巡りに参加したいと思うかについてです。これにはなんと、男性約</a:t>
            </a:r>
            <a:r>
              <a:rPr lang="en-US" altLang="ja-JP" sz="1300" dirty="0"/>
              <a:t>7</a:t>
            </a:r>
            <a:r>
              <a:rPr lang="ja-JP" altLang="ja-JP" sz="1300" dirty="0"/>
              <a:t>割、女性約</a:t>
            </a:r>
            <a:r>
              <a:rPr lang="en-US" altLang="ja-JP" sz="1300" dirty="0"/>
              <a:t>6</a:t>
            </a:r>
            <a:r>
              <a:rPr lang="ja-JP" altLang="ja-JP" sz="1300" dirty="0"/>
              <a:t>割の方が、参加したいと回答しました。</a:t>
            </a:r>
            <a:r>
              <a:rPr lang="en-US" altLang="ja-JP" sz="1300" dirty="0"/>
              <a:t/>
            </a:r>
            <a:br>
              <a:rPr lang="en-US" altLang="ja-JP" sz="1300" dirty="0"/>
            </a:br>
            <a:r>
              <a:rPr lang="ja-JP" altLang="en-US" sz="1300" dirty="0"/>
              <a:t>男女ともに半数以上が神戸八社巡りに興味を示していることがアンケートで明らかになりました。</a:t>
            </a:r>
            <a:endParaRPr lang="en-US" altLang="ja-JP" sz="1300" dirty="0"/>
          </a:p>
          <a:p>
            <a:r>
              <a:rPr lang="ja-JP" altLang="en-US" sz="1300" dirty="0"/>
              <a:t>これにスタンプラリーを組み合わせることで、さらなる参加意思が見込めると考えています。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16</a:t>
            </a:fld>
            <a:endParaRPr lang="ja-JP" altLang="en-US" dirty="0"/>
          </a:p>
        </p:txBody>
      </p:sp>
    </p:spTree>
    <p:extLst>
      <p:ext uri="{BB962C8B-B14F-4D97-AF65-F5344CB8AC3E}">
        <p14:creationId xmlns:p14="http://schemas.microsoft.com/office/powerpoint/2010/main" val="257676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地域貢献性と費用対効果として、「する」スポーツ</a:t>
            </a:r>
            <a:r>
              <a:rPr lang="ja-JP" altLang="en-US" sz="1300" dirty="0"/>
              <a:t>の</a:t>
            </a:r>
            <a:r>
              <a:rPr lang="ja-JP" altLang="ja-JP" sz="1300" dirty="0"/>
              <a:t>ウォーキングの実施による参加者の健康維持・生活習慣の改善を促すことが挙げられます。</a:t>
            </a:r>
          </a:p>
          <a:p>
            <a:r>
              <a:rPr lang="ja-JP" altLang="ja-JP" sz="1300" dirty="0"/>
              <a:t>また、スタンプラリーの実施によって、ラリーポイント付近の飲食店や寺社仏閣の来場者が増加することになります。</a:t>
            </a:r>
          </a:p>
          <a:p>
            <a:r>
              <a:rPr lang="ja-JP" altLang="ja-JP" sz="1300" dirty="0"/>
              <a:t>スタンプラリー台紙１枚２００円を１万人に販売したと仮定すると・・・</a:t>
            </a:r>
          </a:p>
          <a:p>
            <a:r>
              <a:rPr lang="ja-JP" altLang="ja-JP" sz="1300" dirty="0"/>
              <a:t>台紙代は２００円×１万人で２００万円</a:t>
            </a:r>
            <a:r>
              <a:rPr lang="ja-JP" altLang="en-US" sz="1300" dirty="0"/>
              <a:t>になり、</a:t>
            </a:r>
            <a:r>
              <a:rPr lang="ja-JP" altLang="ja-JP" sz="1300" dirty="0"/>
              <a:t>飲食代は２０００円×１万人で２千万円となります。</a:t>
            </a:r>
            <a:endParaRPr lang="en-US" altLang="ja-JP" sz="1300" dirty="0"/>
          </a:p>
          <a:p>
            <a:endParaRPr lang="en-US" altLang="ja-JP" sz="1300" dirty="0"/>
          </a:p>
          <a:p>
            <a:r>
              <a:rPr lang="ja-JP" altLang="en-US" sz="1300" dirty="0"/>
              <a:t>合計すると、</a:t>
            </a:r>
            <a:r>
              <a:rPr lang="en-US" altLang="ja-JP" sz="1300" dirty="0"/>
              <a:t>2</a:t>
            </a:r>
            <a:r>
              <a:rPr lang="ja-JP" altLang="en-US" sz="1300" dirty="0"/>
              <a:t>千</a:t>
            </a:r>
            <a:r>
              <a:rPr lang="en-US" altLang="ja-JP" sz="1300" dirty="0"/>
              <a:t>2</a:t>
            </a:r>
            <a:r>
              <a:rPr lang="ja-JP" altLang="en-US" sz="1300" dirty="0"/>
              <a:t>百万円もの経済効果が生まれると予想しております。</a:t>
            </a:r>
            <a:endParaRPr lang="ja-JP" altLang="ja-JP" sz="1300"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17</a:t>
            </a:fld>
            <a:endParaRPr lang="ja-JP" altLang="en-US" dirty="0"/>
          </a:p>
        </p:txBody>
      </p:sp>
    </p:spTree>
    <p:extLst>
      <p:ext uri="{BB962C8B-B14F-4D97-AF65-F5344CB8AC3E}">
        <p14:creationId xmlns:p14="http://schemas.microsoft.com/office/powerpoint/2010/main" val="424584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8010">
              <a:defRPr/>
            </a:pPr>
            <a:r>
              <a:rPr lang="ja-JP" altLang="ja-JP" sz="1300" dirty="0"/>
              <a:t>事業の</a:t>
            </a:r>
            <a:r>
              <a:rPr lang="en-US" altLang="ja-JP" sz="1300" dirty="0"/>
              <a:t>PR</a:t>
            </a:r>
            <a:r>
              <a:rPr lang="ja-JP" altLang="ja-JP" sz="1300" dirty="0"/>
              <a:t>方法です。</a:t>
            </a:r>
            <a:r>
              <a:rPr lang="en-US" altLang="ja-JP" sz="1300" dirty="0"/>
              <a:t/>
            </a:r>
            <a:br>
              <a:rPr lang="en-US" altLang="ja-JP" sz="1300" dirty="0"/>
            </a:br>
            <a:r>
              <a:rPr lang="ja-JP" altLang="ja-JP" sz="1300" dirty="0"/>
              <a:t>まず、</a:t>
            </a:r>
            <a:r>
              <a:rPr lang="en-US" altLang="ja-JP" sz="1300" dirty="0"/>
              <a:t>SNS</a:t>
            </a:r>
            <a:r>
              <a:rPr lang="ja-JP" altLang="ja-JP" sz="1300" dirty="0"/>
              <a:t>です。外国人の方が最も利用していて、アピールしやすい</a:t>
            </a:r>
            <a:r>
              <a:rPr lang="en-US" altLang="ja-JP" sz="1300" dirty="0"/>
              <a:t>Facebook</a:t>
            </a:r>
            <a:r>
              <a:rPr lang="ja-JP" altLang="ja-JP" sz="1300" dirty="0"/>
              <a:t>、若い世代で利用率が高い</a:t>
            </a:r>
            <a:r>
              <a:rPr lang="en-US" altLang="ja-JP" sz="1300" dirty="0"/>
              <a:t>Twitter</a:t>
            </a:r>
            <a:r>
              <a:rPr lang="ja-JP" altLang="ja-JP" sz="1300" dirty="0"/>
              <a:t>、</a:t>
            </a:r>
            <a:r>
              <a:rPr lang="en-US" altLang="ja-JP" sz="1300" dirty="0"/>
              <a:t>LINE</a:t>
            </a:r>
            <a:r>
              <a:rPr lang="ja-JP" altLang="ja-JP" sz="1300" dirty="0"/>
              <a:t>のタイムラインなどを活用します。</a:t>
            </a:r>
            <a:r>
              <a:rPr lang="en-US" altLang="ja-JP" sz="1300" dirty="0"/>
              <a:t>SNS</a:t>
            </a:r>
            <a:r>
              <a:rPr lang="ja-JP" altLang="ja-JP" sz="1300" dirty="0"/>
              <a:t>だと、少ない経費で大多数に告知が可能です。</a:t>
            </a:r>
            <a:r>
              <a:rPr lang="en-US" altLang="ja-JP" sz="1300" dirty="0"/>
              <a:t/>
            </a:r>
            <a:br>
              <a:rPr lang="en-US" altLang="ja-JP" sz="1300" dirty="0"/>
            </a:br>
            <a:r>
              <a:rPr lang="ja-JP" altLang="ja-JP" sz="1300" dirty="0"/>
              <a:t>次に、大会</a:t>
            </a:r>
            <a:r>
              <a:rPr lang="en-US" altLang="ja-JP" sz="1300" dirty="0"/>
              <a:t>HP</a:t>
            </a:r>
            <a:r>
              <a:rPr lang="ja-JP" altLang="ja-JP" sz="1300" dirty="0"/>
              <a:t>内での宣伝です。関西ワールドマスターズゲームに興味を持っている人は必ず見るので、宣伝効果は高いと考えられます。</a:t>
            </a:r>
            <a:r>
              <a:rPr lang="en-US" altLang="ja-JP" sz="1300" dirty="0"/>
              <a:t/>
            </a:r>
            <a:br>
              <a:rPr lang="en-US" altLang="ja-JP" sz="1300" dirty="0"/>
            </a:br>
            <a:r>
              <a:rPr lang="ja-JP" altLang="ja-JP" sz="1300" dirty="0"/>
              <a:t>そして、ポスターです。主に人目につきやすい駅やスーパーなどで利用します。ポスターは、少ない枚数で多くの人が見るので効果があると思います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18</a:t>
            </a:fld>
            <a:endParaRPr lang="ja-JP" altLang="en-US" dirty="0"/>
          </a:p>
        </p:txBody>
      </p:sp>
    </p:spTree>
    <p:extLst>
      <p:ext uri="{BB962C8B-B14F-4D97-AF65-F5344CB8AC3E}">
        <p14:creationId xmlns:p14="http://schemas.microsoft.com/office/powerpoint/2010/main" val="2738593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ウォーキングとスタンプラリーを組み合わせることで、神戸エリアの交流人口を拡大させていき、神戸の魅力を外に発信していきたいと考えています。</a:t>
            </a:r>
            <a:endParaRPr kumimoji="1" lang="en-US" altLang="ja-JP" dirty="0" smtClean="0"/>
          </a:p>
          <a:p>
            <a:r>
              <a:rPr kumimoji="1" lang="ja-JP" altLang="en-US" dirty="0" smtClean="0"/>
              <a:t>また、私たちのゼミが行っているヘルスツーリズムの認知度をさらに高めていきたいと考えています。</a:t>
            </a:r>
            <a:endParaRPr kumimoji="1" lang="en-US" altLang="ja-JP" dirty="0" smtClean="0"/>
          </a:p>
          <a:p>
            <a:r>
              <a:rPr kumimoji="1" lang="ja-JP" altLang="en-US" dirty="0" smtClean="0"/>
              <a:t>その結果、関西</a:t>
            </a:r>
            <a:r>
              <a:rPr kumimoji="1" lang="en-US" altLang="ja-JP" dirty="0" smtClean="0"/>
              <a:t>WMG</a:t>
            </a:r>
            <a:r>
              <a:rPr kumimoji="1" lang="ja-JP" altLang="en-US" dirty="0" smtClean="0"/>
              <a:t>の認知度を上げるとともに、健康長寿を伸ばすために、スポーツ習慣が身につければ良いと思います。</a:t>
            </a:r>
            <a:endParaRPr kumimoji="1" lang="en-US" altLang="ja-JP" dirty="0" smtClean="0"/>
          </a:p>
          <a:p>
            <a:r>
              <a:rPr kumimoji="1" lang="ja-JP" altLang="en-US" dirty="0" smtClean="0"/>
              <a:t>以上です。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19</a:t>
            </a:fld>
            <a:endParaRPr lang="ja-JP" altLang="en-US" dirty="0"/>
          </a:p>
        </p:txBody>
      </p:sp>
    </p:spTree>
    <p:extLst>
      <p:ext uri="{BB962C8B-B14F-4D97-AF65-F5344CB8AC3E}">
        <p14:creationId xmlns:p14="http://schemas.microsoft.com/office/powerpoint/2010/main" val="390411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こちらが本日の発表内容の目次です。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2</a:t>
            </a:fld>
            <a:endParaRPr lang="ja-JP" altLang="en-US" dirty="0"/>
          </a:p>
        </p:txBody>
      </p:sp>
    </p:spTree>
    <p:extLst>
      <p:ext uri="{BB962C8B-B14F-4D97-AF65-F5344CB8AC3E}">
        <p14:creationId xmlns:p14="http://schemas.microsoft.com/office/powerpoint/2010/main" val="160328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20</a:t>
            </a:fld>
            <a:endParaRPr lang="ja-JP" altLang="en-US" dirty="0"/>
          </a:p>
        </p:txBody>
      </p:sp>
    </p:spTree>
    <p:extLst>
      <p:ext uri="{BB962C8B-B14F-4D97-AF65-F5344CB8AC3E}">
        <p14:creationId xmlns:p14="http://schemas.microsoft.com/office/powerpoint/2010/main" val="51099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わたしたちの</a:t>
            </a:r>
            <a:r>
              <a:rPr lang="ja-JP" altLang="en-US" sz="1300" dirty="0"/>
              <a:t>ゼミ</a:t>
            </a:r>
            <a:r>
              <a:rPr lang="ja-JP" altLang="ja-JP" sz="1300" dirty="0"/>
              <a:t>活動について</a:t>
            </a:r>
            <a:r>
              <a:rPr lang="ja-JP" altLang="en-US" sz="1300" dirty="0"/>
              <a:t>説明します。</a:t>
            </a:r>
            <a:endParaRPr lang="en-US" altLang="ja-JP" sz="1300" dirty="0"/>
          </a:p>
          <a:p>
            <a:r>
              <a:rPr lang="ja-JP" altLang="ja-JP" sz="1300" dirty="0"/>
              <a:t>健康保養地推進プロジェクト</a:t>
            </a:r>
            <a:r>
              <a:rPr lang="ja-JP" altLang="en-US" sz="1300" dirty="0"/>
              <a:t>は兵庫県多可町にて、</a:t>
            </a:r>
            <a:r>
              <a:rPr lang="en-US" altLang="ja-JP" sz="1300" dirty="0"/>
              <a:t>6</a:t>
            </a:r>
            <a:r>
              <a:rPr lang="ja-JP" altLang="en-US" sz="1300" dirty="0"/>
              <a:t>週間連続で多可町の住民とともに実証実験を行いました。</a:t>
            </a:r>
            <a:r>
              <a:rPr lang="en-US" altLang="ja-JP" sz="1300" dirty="0"/>
              <a:t/>
            </a:r>
            <a:br>
              <a:rPr lang="en-US" altLang="ja-JP" sz="1300" dirty="0"/>
            </a:br>
            <a:r>
              <a:rPr lang="ja-JP" altLang="ja-JP" sz="1300" dirty="0"/>
              <a:t>ポートピアホテル</a:t>
            </a:r>
            <a:r>
              <a:rPr lang="ja-JP" altLang="en-US" sz="1300" dirty="0"/>
              <a:t>では、毎月第１水曜日にゼミ生主体で</a:t>
            </a:r>
            <a:r>
              <a:rPr lang="ja-JP" altLang="ja-JP" sz="1300" dirty="0"/>
              <a:t>朝の森林浴散歩</a:t>
            </a:r>
            <a:r>
              <a:rPr lang="ja-JP" altLang="en-US" sz="1300" dirty="0"/>
              <a:t>を行っています。</a:t>
            </a:r>
            <a:endParaRPr lang="en-US" altLang="ja-JP" sz="1300" dirty="0"/>
          </a:p>
          <a:p>
            <a:r>
              <a:rPr lang="ja-JP" altLang="ja-JP" sz="1300" dirty="0"/>
              <a:t>神戸市森林植物園</a:t>
            </a:r>
            <a:r>
              <a:rPr lang="ja-JP" altLang="en-US" sz="1300" dirty="0"/>
              <a:t>では、自然の中で、森の空気を感じながらウオーキングを行っています。</a:t>
            </a:r>
            <a:r>
              <a:rPr lang="en-US" altLang="ja-JP" sz="1300" dirty="0"/>
              <a:t/>
            </a:r>
            <a:br>
              <a:rPr lang="en-US" altLang="ja-JP" sz="1300" dirty="0"/>
            </a:br>
            <a:r>
              <a:rPr lang="en-US" altLang="ja-JP" sz="1300" dirty="0"/>
              <a:t/>
            </a:r>
            <a:br>
              <a:rPr lang="en-US" altLang="ja-JP" sz="1300" dirty="0"/>
            </a:br>
            <a:r>
              <a:rPr lang="ja-JP" altLang="ja-JP" sz="1300" dirty="0"/>
              <a:t>活動の目的とし</a:t>
            </a:r>
            <a:r>
              <a:rPr lang="ja-JP" altLang="en-US" sz="1300" dirty="0"/>
              <a:t>て</a:t>
            </a:r>
            <a:r>
              <a:rPr lang="ja-JP" altLang="ja-JP" sz="1300" dirty="0"/>
              <a:t>は、ウォーキングを通して身心ともに健康</a:t>
            </a:r>
            <a:r>
              <a:rPr lang="ja-JP" altLang="en-US" sz="1300" dirty="0"/>
              <a:t>になることです。</a:t>
            </a:r>
            <a:r>
              <a:rPr lang="en-US" altLang="ja-JP" sz="1300" dirty="0"/>
              <a:t/>
            </a:r>
            <a:br>
              <a:rPr lang="en-US" altLang="ja-JP" sz="1300" dirty="0"/>
            </a:br>
            <a:r>
              <a:rPr lang="ja-JP" altLang="ja-JP" sz="1300" dirty="0"/>
              <a:t>数々のフィールドワークを通して地域活性化、交流人口拡大を</a:t>
            </a:r>
            <a:r>
              <a:rPr lang="ja-JP" altLang="en-US" sz="1300" dirty="0"/>
              <a:t>目指し、</a:t>
            </a:r>
            <a:r>
              <a:rPr lang="ja-JP" altLang="ja-JP" sz="1300" dirty="0"/>
              <a:t>気候生地形療法を用いた森の中をウォーキング</a:t>
            </a:r>
            <a:r>
              <a:rPr lang="ja-JP" altLang="en-US" sz="1300" dirty="0"/>
              <a:t>しています。</a:t>
            </a:r>
            <a:endParaRPr lang="en-US" altLang="ja-JP" sz="1300" dirty="0"/>
          </a:p>
          <a:p>
            <a:r>
              <a:rPr lang="ja-JP" altLang="en-US" sz="1300" dirty="0"/>
              <a:t>また、</a:t>
            </a:r>
            <a:r>
              <a:rPr lang="ja-JP" altLang="ja-JP" sz="1300" dirty="0"/>
              <a:t>生活習慣病の予防</a:t>
            </a:r>
            <a:r>
              <a:rPr lang="ja-JP" altLang="en-US" sz="1300" dirty="0"/>
              <a:t>にも寄与しております。</a:t>
            </a:r>
            <a:r>
              <a:rPr lang="en-US" altLang="ja-JP" sz="1300" dirty="0"/>
              <a:t/>
            </a:r>
            <a:br>
              <a:rPr lang="en-US" altLang="ja-JP" sz="1300" dirty="0"/>
            </a:br>
            <a:r>
              <a:rPr lang="en-US" altLang="ja-JP" sz="1300" dirty="0"/>
              <a:t/>
            </a:r>
            <a:br>
              <a:rPr lang="en-US" altLang="ja-JP" sz="1300" dirty="0"/>
            </a:br>
            <a:r>
              <a:rPr lang="en-US" altLang="ja-JP" sz="1300" dirty="0"/>
              <a:t/>
            </a:r>
            <a:br>
              <a:rPr lang="en-US" altLang="ja-JP" sz="1300" dirty="0"/>
            </a:b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3</a:t>
            </a:fld>
            <a:endParaRPr lang="ja-JP" altLang="en-US" dirty="0"/>
          </a:p>
        </p:txBody>
      </p:sp>
    </p:spTree>
    <p:extLst>
      <p:ext uri="{BB962C8B-B14F-4D97-AF65-F5344CB8AC3E}">
        <p14:creationId xmlns:p14="http://schemas.microsoft.com/office/powerpoint/2010/main" val="134599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こちらが実際の私たちの活動風景です。</a:t>
            </a:r>
            <a:r>
              <a:rPr lang="en-US" altLang="ja-JP" sz="1300" dirty="0"/>
              <a:t/>
            </a:r>
            <a:br>
              <a:rPr lang="en-US" altLang="ja-JP" sz="1300" dirty="0"/>
            </a:br>
            <a:r>
              <a:rPr lang="ja-JP" altLang="en-US" sz="1300" dirty="0"/>
              <a:t>右上の写真は、</a:t>
            </a:r>
            <a:r>
              <a:rPr lang="ja-JP" altLang="ja-JP" sz="1300" dirty="0"/>
              <a:t>多可町なかやちよの森</a:t>
            </a:r>
            <a:r>
              <a:rPr lang="ja-JP" altLang="en-US" sz="1300" dirty="0"/>
              <a:t>でのウォーキング中の写真です。</a:t>
            </a:r>
            <a:endParaRPr lang="en-US" altLang="ja-JP" sz="1300" dirty="0"/>
          </a:p>
          <a:p>
            <a:r>
              <a:rPr lang="ja-JP" altLang="en-US" sz="1300" dirty="0"/>
              <a:t>左上の写真は、</a:t>
            </a:r>
            <a:r>
              <a:rPr lang="ja-JP" altLang="ja-JP" sz="1300" dirty="0"/>
              <a:t>ポートピアホテル前の広場</a:t>
            </a:r>
            <a:r>
              <a:rPr lang="ja-JP" altLang="en-US" sz="1300" dirty="0"/>
              <a:t>で、横になりリラックスしながら朝の陽ざしを浴びる「横臥療法」を行っているところの</a:t>
            </a:r>
            <a:r>
              <a:rPr lang="ja-JP" altLang="ja-JP" sz="1300" dirty="0"/>
              <a:t>写真</a:t>
            </a:r>
            <a:r>
              <a:rPr lang="ja-JP" altLang="en-US" sz="1300" dirty="0"/>
              <a:t>です。</a:t>
            </a:r>
            <a:r>
              <a:rPr lang="en-US" altLang="ja-JP" sz="1300" dirty="0"/>
              <a:t/>
            </a:r>
            <a:br>
              <a:rPr lang="en-US" altLang="ja-JP" sz="1300" dirty="0"/>
            </a:br>
            <a:r>
              <a:rPr lang="ja-JP" altLang="en-US" sz="1300" dirty="0"/>
              <a:t>右下の写真は</a:t>
            </a:r>
            <a:r>
              <a:rPr lang="ja-JP" altLang="ja-JP" sz="1300" dirty="0"/>
              <a:t>神戸市森林植物園での集合写真</a:t>
            </a:r>
            <a:r>
              <a:rPr lang="ja-JP" altLang="en-US" sz="1300" dirty="0"/>
              <a:t>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4</a:t>
            </a:fld>
            <a:endParaRPr lang="ja-JP" altLang="en-US" dirty="0"/>
          </a:p>
        </p:txBody>
      </p:sp>
    </p:spTree>
    <p:extLst>
      <p:ext uri="{BB962C8B-B14F-4D97-AF65-F5344CB8AC3E}">
        <p14:creationId xmlns:p14="http://schemas.microsoft.com/office/powerpoint/2010/main" val="293935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300" dirty="0"/>
              <a:t>次は、春節祭についてです。春節祭とは中国の旧暦のお正月を春節と言い大いにお祝いします。</a:t>
            </a:r>
            <a:endParaRPr lang="en-US" altLang="ja-JP" sz="1300" dirty="0"/>
          </a:p>
          <a:p>
            <a:r>
              <a:rPr lang="ja-JP" altLang="ja-JP" sz="1300" dirty="0"/>
              <a:t>南京町でも旧暦の正月に合わせ、</a:t>
            </a:r>
            <a:r>
              <a:rPr lang="en-US" altLang="ja-JP" sz="1300" dirty="0"/>
              <a:t>1987</a:t>
            </a:r>
            <a:r>
              <a:rPr lang="ja-JP" altLang="ja-JP" sz="1300" dirty="0"/>
              <a:t>年から春節祭がスタートしました。</a:t>
            </a:r>
            <a:endParaRPr lang="en-US" altLang="ja-JP" sz="1300" dirty="0"/>
          </a:p>
          <a:p>
            <a:r>
              <a:rPr lang="ja-JP" altLang="ja-JP" sz="1300" dirty="0"/>
              <a:t>春節祭では、主にキラビやかな獅子舞や雑枝などの演目が披露されたりしており毎年盛り上がっています。</a:t>
            </a:r>
            <a:r>
              <a:rPr lang="en-US" altLang="ja-JP" sz="1300" dirty="0"/>
              <a:t/>
            </a:r>
            <a:br>
              <a:rPr lang="en-US" altLang="ja-JP" sz="1300" dirty="0"/>
            </a:br>
            <a:r>
              <a:rPr lang="en-US" altLang="ja-JP" sz="1300" dirty="0"/>
              <a:t>2017</a:t>
            </a:r>
            <a:r>
              <a:rPr lang="ja-JP" altLang="ja-JP" sz="1300" dirty="0"/>
              <a:t>年には</a:t>
            </a:r>
            <a:r>
              <a:rPr lang="en-US" altLang="ja-JP" sz="1300" dirty="0"/>
              <a:t>31</a:t>
            </a:r>
            <a:r>
              <a:rPr lang="ja-JP" altLang="ja-JP" sz="1300" dirty="0"/>
              <a:t>年目、</a:t>
            </a:r>
            <a:r>
              <a:rPr lang="en-US" altLang="ja-JP" sz="1300" dirty="0"/>
              <a:t>29</a:t>
            </a:r>
            <a:r>
              <a:rPr lang="ja-JP" altLang="ja-JP" sz="1300" dirty="0"/>
              <a:t>回目の開催となっています。</a:t>
            </a:r>
            <a:endParaRPr lang="en-US" altLang="ja-JP" sz="1300" dirty="0"/>
          </a:p>
          <a:p>
            <a:r>
              <a:rPr lang="ja-JP" altLang="en-US" sz="1300" dirty="0">
                <a:solidFill>
                  <a:srgbClr val="FF0000"/>
                </a:solidFill>
              </a:rPr>
              <a:t>「「「昨年</a:t>
            </a:r>
            <a:r>
              <a:rPr lang="ja-JP" altLang="ja-JP" sz="1300" dirty="0">
                <a:solidFill>
                  <a:srgbClr val="FF0000"/>
                </a:solidFill>
              </a:rPr>
              <a:t>からは、</a:t>
            </a:r>
            <a:r>
              <a:rPr lang="ja-JP" altLang="en-US" sz="1300" dirty="0">
                <a:solidFill>
                  <a:srgbClr val="FF0000"/>
                </a:solidFill>
              </a:rPr>
              <a:t>本学</a:t>
            </a:r>
            <a:r>
              <a:rPr lang="ja-JP" altLang="ja-JP" sz="1300" dirty="0">
                <a:solidFill>
                  <a:srgbClr val="FF0000"/>
                </a:solidFill>
              </a:rPr>
              <a:t>の学生が春節祭でインフォメーションブースを開設して日本人観光客や訪日外国人観光客を案内しており、特に、道案内や春節祭のイベント案内をしています。</a:t>
            </a:r>
            <a:endParaRPr lang="en-US" altLang="ja-JP" sz="1300" dirty="0">
              <a:solidFill>
                <a:srgbClr val="FF0000"/>
              </a:solidFill>
            </a:endParaRPr>
          </a:p>
          <a:p>
            <a:r>
              <a:rPr lang="ja-JP" altLang="ja-JP" sz="1300" dirty="0">
                <a:solidFill>
                  <a:srgbClr val="FF0000"/>
                </a:solidFill>
              </a:rPr>
              <a:t>去年は</a:t>
            </a:r>
            <a:r>
              <a:rPr lang="en-US" altLang="ja-JP" sz="1300" dirty="0">
                <a:solidFill>
                  <a:srgbClr val="FF0000"/>
                </a:solidFill>
              </a:rPr>
              <a:t>40</a:t>
            </a:r>
            <a:r>
              <a:rPr lang="ja-JP" altLang="ja-JP" sz="1300" dirty="0">
                <a:solidFill>
                  <a:srgbClr val="FF0000"/>
                </a:solidFill>
              </a:rPr>
              <a:t>人の有志が集まり、約</a:t>
            </a:r>
            <a:r>
              <a:rPr lang="en-US" altLang="ja-JP" sz="1300" dirty="0">
                <a:solidFill>
                  <a:srgbClr val="FF0000"/>
                </a:solidFill>
              </a:rPr>
              <a:t>1300</a:t>
            </a:r>
            <a:r>
              <a:rPr lang="ja-JP" altLang="ja-JP" sz="1300" dirty="0">
                <a:solidFill>
                  <a:srgbClr val="FF0000"/>
                </a:solidFill>
              </a:rPr>
              <a:t>人を案内しました</a:t>
            </a:r>
            <a:r>
              <a:rPr lang="ja-JP" altLang="en-US" sz="1300" dirty="0">
                <a:solidFill>
                  <a:srgbClr val="FF0000"/>
                </a:solidFill>
              </a:rPr>
              <a:t>。</a:t>
            </a:r>
            <a:r>
              <a:rPr lang="en-US" altLang="ja-JP" sz="1300" dirty="0"/>
              <a:t/>
            </a:r>
            <a:br>
              <a:rPr lang="en-US" altLang="ja-JP" sz="1300" dirty="0"/>
            </a:br>
            <a:r>
              <a:rPr lang="ja-JP" altLang="ja-JP" sz="1300" dirty="0"/>
              <a:t>ちなみに、今年は</a:t>
            </a:r>
            <a:r>
              <a:rPr lang="en-US" altLang="ja-JP" sz="1300" dirty="0"/>
              <a:t>1</a:t>
            </a:r>
            <a:r>
              <a:rPr lang="ja-JP" altLang="ja-JP" sz="1300" dirty="0"/>
              <a:t>月</a:t>
            </a:r>
            <a:r>
              <a:rPr lang="en-US" altLang="ja-JP" sz="1300" dirty="0"/>
              <a:t>27</a:t>
            </a:r>
            <a:r>
              <a:rPr lang="ja-JP" altLang="ja-JP" sz="1300" dirty="0"/>
              <a:t>日〜</a:t>
            </a:r>
            <a:r>
              <a:rPr lang="en-US" altLang="ja-JP" sz="1300" dirty="0"/>
              <a:t>1</a:t>
            </a:r>
            <a:r>
              <a:rPr lang="ja-JP" altLang="ja-JP" sz="1300" dirty="0"/>
              <a:t>月</a:t>
            </a:r>
            <a:r>
              <a:rPr lang="en-US" altLang="ja-JP" sz="1300" dirty="0"/>
              <a:t>29</a:t>
            </a:r>
            <a:r>
              <a:rPr lang="ja-JP" altLang="ja-JP" sz="1300" dirty="0"/>
              <a:t>日の３日間の開催で私たちメンバーの中には春節祭で活躍している人もいます。</a:t>
            </a:r>
            <a:endParaRPr lang="en-US" altLang="ja-JP" sz="1300" dirty="0"/>
          </a:p>
          <a:p>
            <a:r>
              <a:rPr lang="ja-JP" altLang="ja-JP" sz="1300" dirty="0"/>
              <a:t>これも、</a:t>
            </a:r>
            <a:r>
              <a:rPr lang="ja-JP" altLang="en-US" sz="1300" dirty="0"/>
              <a:t>本学が「</a:t>
            </a:r>
            <a:r>
              <a:rPr lang="ja-JP" altLang="ja-JP" sz="1300" dirty="0"/>
              <a:t>地域連携</a:t>
            </a:r>
            <a:r>
              <a:rPr lang="ja-JP" altLang="en-US" sz="1300" dirty="0"/>
              <a:t>」</a:t>
            </a:r>
            <a:r>
              <a:rPr lang="ja-JP" altLang="ja-JP" sz="1300" dirty="0"/>
              <a:t>としてやっているものの一つです。</a:t>
            </a:r>
            <a:r>
              <a:rPr lang="ja-JP" altLang="en-US" sz="1300" dirty="0"/>
              <a:t>」」」</a:t>
            </a:r>
            <a:r>
              <a:rPr lang="en-US" altLang="ja-JP" sz="1300" dirty="0"/>
              <a:t/>
            </a:r>
            <a:br>
              <a:rPr lang="en-US" altLang="ja-JP" sz="1300" dirty="0"/>
            </a:b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5</a:t>
            </a:fld>
            <a:endParaRPr lang="ja-JP" altLang="en-US" dirty="0"/>
          </a:p>
        </p:txBody>
      </p:sp>
    </p:spTree>
    <p:extLst>
      <p:ext uri="{BB962C8B-B14F-4D97-AF65-F5344CB8AC3E}">
        <p14:creationId xmlns:p14="http://schemas.microsoft.com/office/powerpoint/2010/main" val="1104366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ヘルスツーリズムとは、旅をきっかけに医学的な根拠に基づく健康回復や維持、増進に繋がる観光のことです。</a:t>
            </a:r>
            <a:endParaRPr kumimoji="1" lang="en-US" altLang="ja-JP" dirty="0" smtClean="0"/>
          </a:p>
          <a:p>
            <a:r>
              <a:rPr kumimoji="1" lang="ja-JP" altLang="en-US" dirty="0" smtClean="0"/>
              <a:t>近年、官公庁や旅行会社、地方自治体などが連携して、ヘルスツーリズムに結びつけた観光資源開発が全国各地で行われている。</a:t>
            </a:r>
            <a:endParaRPr kumimoji="1" lang="en-US" altLang="ja-JP" dirty="0" smtClean="0"/>
          </a:p>
          <a:p>
            <a:r>
              <a:rPr kumimoji="1" lang="ja-JP" altLang="en-US" dirty="0" smtClean="0"/>
              <a:t>健康志向が高まる現在、日本におけるヘルスツーリズムの潜在市場規模は</a:t>
            </a:r>
            <a:r>
              <a:rPr kumimoji="1" lang="en-US" altLang="ja-JP" dirty="0" smtClean="0"/>
              <a:t>4</a:t>
            </a:r>
            <a:r>
              <a:rPr kumimoji="1" lang="ja-JP" altLang="en-US" dirty="0" smtClean="0"/>
              <a:t>兆円とも言われています。</a:t>
            </a:r>
            <a:endParaRPr kumimoji="1" lang="en-US" altLang="ja-JP" dirty="0" smtClean="0"/>
          </a:p>
          <a:p>
            <a:pPr defTabSz="978010">
              <a:defRPr/>
            </a:pPr>
            <a:r>
              <a:rPr kumimoji="1" lang="ja-JP" altLang="en-US" dirty="0" smtClean="0"/>
              <a:t>それでは、関西</a:t>
            </a:r>
            <a:r>
              <a:rPr kumimoji="1" lang="en-US" altLang="ja-JP" dirty="0" smtClean="0"/>
              <a:t>WMG</a:t>
            </a:r>
            <a:r>
              <a:rPr kumimoji="1" lang="ja-JP" altLang="en-US" dirty="0" smtClean="0"/>
              <a:t>とヘルスツーリズムにはどのような関係があるのでしょうか？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6</a:t>
            </a:fld>
            <a:endParaRPr lang="ja-JP" altLang="en-US" dirty="0"/>
          </a:p>
        </p:txBody>
      </p:sp>
    </p:spTree>
    <p:extLst>
      <p:ext uri="{BB962C8B-B14F-4D97-AF65-F5344CB8AC3E}">
        <p14:creationId xmlns:p14="http://schemas.microsoft.com/office/powerpoint/2010/main" val="126833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関西</a:t>
            </a:r>
            <a:r>
              <a:rPr kumimoji="1" lang="en-US" altLang="ja-JP" dirty="0" smtClean="0"/>
              <a:t>WMG</a:t>
            </a:r>
            <a:r>
              <a:rPr kumimoji="1" lang="ja-JP" altLang="en-US" dirty="0" smtClean="0"/>
              <a:t>において、観光庁・スポーツ庁が構想しているのは健康長寿社会を目指す「</a:t>
            </a:r>
            <a:r>
              <a:rPr kumimoji="1" lang="en-US" altLang="ja-JP" dirty="0" smtClean="0"/>
              <a:t>1</a:t>
            </a:r>
            <a:r>
              <a:rPr kumimoji="1" lang="ja-JP" altLang="en-US" dirty="0" smtClean="0"/>
              <a:t>億総スポーツ社会」です。</a:t>
            </a:r>
            <a:endParaRPr kumimoji="1" lang="en-US" altLang="ja-JP" dirty="0" smtClean="0"/>
          </a:p>
          <a:p>
            <a:r>
              <a:rPr kumimoji="1" lang="ja-JP" altLang="en-US" dirty="0" smtClean="0"/>
              <a:t>これは、高齢社会である日本国内での医療費を抑制していこうというのが主な目的です。</a:t>
            </a:r>
            <a:endParaRPr kumimoji="1" lang="en-US" altLang="ja-JP" dirty="0" smtClean="0"/>
          </a:p>
          <a:p>
            <a:r>
              <a:rPr kumimoji="1" lang="ja-JP" altLang="en-US" dirty="0" smtClean="0"/>
              <a:t>健康寿命を伸ばすために、成人の</a:t>
            </a:r>
            <a:r>
              <a:rPr kumimoji="1" lang="en-US" altLang="ja-JP" dirty="0" smtClean="0"/>
              <a:t>7</a:t>
            </a:r>
            <a:r>
              <a:rPr kumimoji="1" lang="ja-JP" altLang="en-US" dirty="0" smtClean="0"/>
              <a:t>割に週に</a:t>
            </a:r>
            <a:r>
              <a:rPr kumimoji="1" lang="en-US" altLang="ja-JP" dirty="0" smtClean="0"/>
              <a:t>1</a:t>
            </a:r>
            <a:r>
              <a:rPr kumimoji="1" lang="ja-JP" altLang="en-US" dirty="0" smtClean="0"/>
              <a:t>度スポーツを実施してもらうことを目指しています。</a:t>
            </a:r>
            <a:endParaRPr kumimoji="1" lang="en-US" altLang="ja-JP" dirty="0" smtClean="0"/>
          </a:p>
          <a:p>
            <a:r>
              <a:rPr kumimoji="1" lang="ja-JP" altLang="en-US" dirty="0" smtClean="0"/>
              <a:t>その具体例として、ヘルスツーリズムの一環であるウォーキングを取り入れていこうと考えました。</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7</a:t>
            </a:fld>
            <a:endParaRPr lang="ja-JP" altLang="en-US" dirty="0"/>
          </a:p>
        </p:txBody>
      </p:sp>
    </p:spTree>
    <p:extLst>
      <p:ext uri="{BB962C8B-B14F-4D97-AF65-F5344CB8AC3E}">
        <p14:creationId xmlns:p14="http://schemas.microsoft.com/office/powerpoint/2010/main" val="141244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実際に、厚生労働省が</a:t>
            </a:r>
            <a:r>
              <a:rPr kumimoji="1" lang="en-US" altLang="ja-JP" dirty="0" smtClean="0"/>
              <a:t>20</a:t>
            </a:r>
            <a:r>
              <a:rPr kumimoji="1" lang="ja-JP" altLang="en-US" dirty="0" smtClean="0"/>
              <a:t>歳以上における運動習慣の現状を示しています。</a:t>
            </a:r>
            <a:endParaRPr kumimoji="1" lang="en-US" altLang="ja-JP" dirty="0" smtClean="0"/>
          </a:p>
          <a:p>
            <a:r>
              <a:rPr lang="ja-JP" altLang="en-US" sz="1300" dirty="0"/>
              <a:t>「運動習慣のある者」とは、１回</a:t>
            </a:r>
            <a:r>
              <a:rPr lang="en-US" altLang="ja-JP" sz="1300" dirty="0"/>
              <a:t>30 </a:t>
            </a:r>
            <a:r>
              <a:rPr lang="ja-JP" altLang="en-US" sz="1300" dirty="0"/>
              <a:t>分以上の運動を週２回以上実施し、１年以上継続している人を表します。</a:t>
            </a:r>
            <a:endParaRPr lang="en-US" altLang="ja-JP" sz="1300" dirty="0"/>
          </a:p>
          <a:p>
            <a:r>
              <a:rPr lang="ja-JP" altLang="en-US" sz="1300" dirty="0"/>
              <a:t>その割合は、この</a:t>
            </a:r>
            <a:r>
              <a:rPr lang="en-US" altLang="ja-JP" sz="1300" dirty="0"/>
              <a:t>10</a:t>
            </a:r>
            <a:r>
              <a:rPr lang="ja-JP" altLang="en-US" sz="1300" dirty="0"/>
              <a:t>年間で男女とも目立った変化はないというデータが出ています。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8</a:t>
            </a:fld>
            <a:endParaRPr lang="ja-JP" altLang="en-US" dirty="0"/>
          </a:p>
        </p:txBody>
      </p:sp>
    </p:spTree>
    <p:extLst>
      <p:ext uri="{BB962C8B-B14F-4D97-AF65-F5344CB8AC3E}">
        <p14:creationId xmlns:p14="http://schemas.microsoft.com/office/powerpoint/2010/main" val="230738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さらに具体的にデータを見ていくと、</a:t>
            </a:r>
            <a:r>
              <a:rPr kumimoji="1" lang="en-US" altLang="ja-JP" dirty="0" smtClean="0"/>
              <a:t>20</a:t>
            </a:r>
            <a:r>
              <a:rPr kumimoji="1" lang="ja-JP" altLang="en-US" dirty="0" smtClean="0"/>
              <a:t>代の若者の運動習慣は男性で</a:t>
            </a:r>
            <a:r>
              <a:rPr kumimoji="1" lang="en-US" altLang="ja-JP" dirty="0" smtClean="0"/>
              <a:t>18.9%</a:t>
            </a:r>
            <a:r>
              <a:rPr kumimoji="1" lang="ja-JP" altLang="en-US" dirty="0" err="1" smtClean="0"/>
              <a:t>、</a:t>
            </a:r>
            <a:r>
              <a:rPr kumimoji="1" lang="ja-JP" altLang="en-US" dirty="0" smtClean="0"/>
              <a:t>女性ではなんと</a:t>
            </a:r>
            <a:r>
              <a:rPr kumimoji="1" lang="en-US" altLang="ja-JP" dirty="0" smtClean="0"/>
              <a:t>10.1%</a:t>
            </a:r>
            <a:r>
              <a:rPr kumimoji="1" lang="ja-JP" altLang="en-US" dirty="0" smtClean="0"/>
              <a:t>と</a:t>
            </a:r>
            <a:r>
              <a:rPr kumimoji="1" lang="en-US" altLang="ja-JP" dirty="0" smtClean="0"/>
              <a:t>60</a:t>
            </a:r>
            <a:r>
              <a:rPr kumimoji="1" lang="ja-JP" altLang="en-US" dirty="0" smtClean="0"/>
              <a:t>歳代の割合と比較すると半分以下の割合です。</a:t>
            </a:r>
            <a:endParaRPr kumimoji="1" lang="en-US" altLang="ja-JP" dirty="0" smtClean="0"/>
          </a:p>
          <a:p>
            <a:r>
              <a:rPr kumimoji="1" lang="ja-JP" altLang="en-US" dirty="0" smtClean="0"/>
              <a:t>私たちは、この現状を深刻に受け止め、打破すべき案を出していかないと考えました。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B222577-0D11-4F27-A960-BC6601F36DBA}" type="slidenum">
              <a:rPr lang="ja-JP" altLang="en-US" smtClean="0"/>
              <a:pPr>
                <a:defRPr/>
              </a:pPr>
              <a:t>9</a:t>
            </a:fld>
            <a:endParaRPr lang="ja-JP" altLang="en-US" dirty="0"/>
          </a:p>
        </p:txBody>
      </p:sp>
    </p:spTree>
    <p:extLst>
      <p:ext uri="{BB962C8B-B14F-4D97-AF65-F5344CB8AC3E}">
        <p14:creationId xmlns:p14="http://schemas.microsoft.com/office/powerpoint/2010/main" val="2445535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pic>
        <p:nvPicPr>
          <p:cNvPr id="4" name="図 10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10690225"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594172" y="2700511"/>
            <a:ext cx="8568000" cy="576000"/>
          </a:xfrm>
          <a:noFill/>
          <a:ln w="9525">
            <a:noFill/>
            <a:miter lim="800000"/>
            <a:headEnd/>
            <a:tailEnd/>
          </a:ln>
          <a:effectLst>
            <a:outerShdw dist="53882" dir="2700000" algn="ctr" rotWithShape="0">
              <a:srgbClr val="FFFFFF"/>
            </a:outerShdw>
          </a:effectLst>
        </p:spPr>
        <p:txBody>
          <a:bodyPr>
            <a:noAutofit/>
          </a:bodyPr>
          <a:lstStyle>
            <a:lvl1pPr algn="l" rtl="0" fontAlgn="base">
              <a:lnSpc>
                <a:spcPct val="114000"/>
              </a:lnSpc>
              <a:spcBef>
                <a:spcPct val="0"/>
              </a:spcBef>
              <a:spcAft>
                <a:spcPct val="0"/>
              </a:spcAft>
              <a:defRPr kumimoji="1" lang="ja-JP" altLang="en-US" sz="3600" b="0">
                <a:solidFill>
                  <a:srgbClr val="000000"/>
                </a:solidFill>
                <a:latin typeface="HGP創英角ｺﾞｼｯｸUB" pitchFamily="50" charset="-128"/>
                <a:ea typeface="HGP創英角ｺﾞｼｯｸUB" pitchFamily="50" charset="-128"/>
                <a:cs typeface="+mj-cs"/>
              </a:defRPr>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594172" y="3420591"/>
            <a:ext cx="8568000" cy="432000"/>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gn="l" rtl="0" fontAlgn="base">
              <a:lnSpc>
                <a:spcPct val="114000"/>
              </a:lnSpc>
              <a:spcBef>
                <a:spcPct val="0"/>
              </a:spcBef>
              <a:spcAft>
                <a:spcPct val="80000"/>
              </a:spcAft>
              <a:buNone/>
              <a:defRPr kumimoji="1" lang="ja-JP" altLang="en-US" sz="2400" b="1">
                <a:solidFill>
                  <a:srgbClr val="000000"/>
                </a:solidFill>
                <a:latin typeface="ＭＳ Ｐゴシック" panose="020B0600070205080204" pitchFamily="50" charset="-128"/>
                <a:ea typeface="ＭＳ Ｐゴシック" panose="020B0600070205080204" pitchFamily="50" charset="-128"/>
                <a:cs typeface="+mn-cs"/>
              </a:defRPr>
            </a:lvl1pPr>
            <a:lvl2pPr marL="521527" indent="0" algn="ctr">
              <a:buNone/>
              <a:defRPr>
                <a:solidFill>
                  <a:schemeClr val="tx1">
                    <a:tint val="75000"/>
                  </a:schemeClr>
                </a:solidFill>
              </a:defRPr>
            </a:lvl2pPr>
            <a:lvl3pPr marL="1043055" indent="0" algn="ctr">
              <a:buNone/>
              <a:defRPr>
                <a:solidFill>
                  <a:schemeClr val="tx1">
                    <a:tint val="75000"/>
                  </a:schemeClr>
                </a:solidFill>
              </a:defRPr>
            </a:lvl3pPr>
            <a:lvl4pPr marL="1564582" indent="0" algn="ctr">
              <a:buNone/>
              <a:defRPr>
                <a:solidFill>
                  <a:schemeClr val="tx1">
                    <a:tint val="75000"/>
                  </a:schemeClr>
                </a:solidFill>
              </a:defRPr>
            </a:lvl4pPr>
            <a:lvl5pPr marL="2086109" indent="0" algn="ctr">
              <a:buNone/>
              <a:defRPr>
                <a:solidFill>
                  <a:schemeClr val="tx1">
                    <a:tint val="75000"/>
                  </a:schemeClr>
                </a:solidFill>
              </a:defRPr>
            </a:lvl5pPr>
            <a:lvl6pPr marL="2607636" indent="0" algn="ctr">
              <a:buNone/>
              <a:defRPr>
                <a:solidFill>
                  <a:schemeClr val="tx1">
                    <a:tint val="75000"/>
                  </a:schemeClr>
                </a:solidFill>
              </a:defRPr>
            </a:lvl6pPr>
            <a:lvl7pPr marL="3129164" indent="0" algn="ctr">
              <a:buNone/>
              <a:defRPr>
                <a:solidFill>
                  <a:schemeClr val="tx1">
                    <a:tint val="75000"/>
                  </a:schemeClr>
                </a:solidFill>
              </a:defRPr>
            </a:lvl7pPr>
            <a:lvl8pPr marL="3650691" indent="0" algn="ctr">
              <a:buNone/>
              <a:defRPr>
                <a:solidFill>
                  <a:schemeClr val="tx1">
                    <a:tint val="75000"/>
                  </a:schemeClr>
                </a:solidFill>
              </a:defRPr>
            </a:lvl8pPr>
            <a:lvl9pPr marL="4172218" indent="0" algn="ctr">
              <a:buNone/>
              <a:defRPr>
                <a:solidFill>
                  <a:schemeClr val="tx1">
                    <a:tint val="75000"/>
                  </a:schemeClr>
                </a:solidFill>
              </a:defRPr>
            </a:lvl9pPr>
          </a:lstStyle>
          <a:p>
            <a:r>
              <a:rPr lang="ja-JP" altLang="en-US" dirty="0" smtClean="0"/>
              <a:t>マスタ サブタイトルの書式設定</a:t>
            </a:r>
            <a:endParaRPr lang="ja-JP" altLang="en-US" dirty="0"/>
          </a:p>
        </p:txBody>
      </p:sp>
    </p:spTree>
    <p:extLst>
      <p:ext uri="{BB962C8B-B14F-4D97-AF65-F5344CB8AC3E}">
        <p14:creationId xmlns:p14="http://schemas.microsoft.com/office/powerpoint/2010/main" val="148339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 5"/>
          <p:cNvSpPr>
            <a:spLocks noGrp="1"/>
          </p:cNvSpPr>
          <p:nvPr>
            <p:ph type="sldNum" sz="quarter" idx="10"/>
          </p:nvPr>
        </p:nvSpPr>
        <p:spPr/>
        <p:txBody>
          <a:bodyPr/>
          <a:lstStyle>
            <a:lvl1pPr>
              <a:defRPr/>
            </a:lvl1pPr>
          </a:lstStyle>
          <a:p>
            <a:pPr>
              <a:defRPr/>
            </a:pPr>
            <a:fld id="{7F5F936B-F5B6-4E88-B306-28C750E2D289}" type="slidenum">
              <a:rPr lang="ja-JP" altLang="en-US"/>
              <a:pPr>
                <a:defRPr/>
              </a:pPr>
              <a:t>‹#›</a:t>
            </a:fld>
            <a:endParaRPr lang="ja-JP" altLang="en-US" dirty="0"/>
          </a:p>
        </p:txBody>
      </p:sp>
    </p:spTree>
    <p:extLst>
      <p:ext uri="{BB962C8B-B14F-4D97-AF65-F5344CB8AC3E}">
        <p14:creationId xmlns:p14="http://schemas.microsoft.com/office/powerpoint/2010/main" val="266440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 5"/>
          <p:cNvSpPr>
            <a:spLocks noGrp="1"/>
          </p:cNvSpPr>
          <p:nvPr>
            <p:ph type="sldNum" sz="quarter" idx="10"/>
          </p:nvPr>
        </p:nvSpPr>
        <p:spPr/>
        <p:txBody>
          <a:bodyPr/>
          <a:lstStyle>
            <a:lvl1pPr>
              <a:defRPr/>
            </a:lvl1pPr>
          </a:lstStyle>
          <a:p>
            <a:pPr>
              <a:defRPr/>
            </a:pPr>
            <a:fld id="{7F5F936B-F5B6-4E88-B306-28C750E2D289}" type="slidenum">
              <a:rPr lang="ja-JP" altLang="en-US"/>
              <a:pPr>
                <a:defRPr/>
              </a:pPr>
              <a:t>‹#›</a:t>
            </a:fld>
            <a:endParaRPr lang="ja-JP" altLang="en-US" dirty="0"/>
          </a:p>
        </p:txBody>
      </p:sp>
    </p:spTree>
    <p:extLst>
      <p:ext uri="{BB962C8B-B14F-4D97-AF65-F5344CB8AC3E}">
        <p14:creationId xmlns:p14="http://schemas.microsoft.com/office/powerpoint/2010/main" val="266440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 5"/>
          <p:cNvSpPr>
            <a:spLocks noGrp="1"/>
          </p:cNvSpPr>
          <p:nvPr>
            <p:ph type="sldNum" sz="quarter" idx="10"/>
          </p:nvPr>
        </p:nvSpPr>
        <p:spPr/>
        <p:txBody>
          <a:bodyPr/>
          <a:lstStyle>
            <a:lvl1pPr>
              <a:defRPr/>
            </a:lvl1pPr>
          </a:lstStyle>
          <a:p>
            <a:pPr>
              <a:defRPr/>
            </a:pPr>
            <a:fld id="{7F5F936B-F5B6-4E88-B306-28C750E2D289}" type="slidenum">
              <a:rPr lang="ja-JP" altLang="en-US"/>
              <a:pPr>
                <a:defRPr/>
              </a:pPr>
              <a:t>‹#›</a:t>
            </a:fld>
            <a:endParaRPr lang="ja-JP" altLang="en-US" dirty="0"/>
          </a:p>
        </p:txBody>
      </p:sp>
    </p:spTree>
    <p:extLst>
      <p:ext uri="{BB962C8B-B14F-4D97-AF65-F5344CB8AC3E}">
        <p14:creationId xmlns:p14="http://schemas.microsoft.com/office/powerpoint/2010/main" val="266440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 5"/>
          <p:cNvSpPr>
            <a:spLocks noGrp="1"/>
          </p:cNvSpPr>
          <p:nvPr>
            <p:ph type="sldNum" sz="quarter" idx="10"/>
          </p:nvPr>
        </p:nvSpPr>
        <p:spPr/>
        <p:txBody>
          <a:bodyPr/>
          <a:lstStyle>
            <a:lvl1pPr>
              <a:defRPr/>
            </a:lvl1pPr>
          </a:lstStyle>
          <a:p>
            <a:pPr>
              <a:defRPr/>
            </a:pPr>
            <a:fld id="{7F5F936B-F5B6-4E88-B306-28C750E2D289}" type="slidenum">
              <a:rPr lang="ja-JP" altLang="en-US"/>
              <a:pPr>
                <a:defRPr/>
              </a:pPr>
              <a:t>‹#›</a:t>
            </a:fld>
            <a:endParaRPr lang="ja-JP" altLang="en-US" dirty="0"/>
          </a:p>
        </p:txBody>
      </p:sp>
    </p:spTree>
    <p:extLst>
      <p:ext uri="{BB962C8B-B14F-4D97-AF65-F5344CB8AC3E}">
        <p14:creationId xmlns:p14="http://schemas.microsoft.com/office/powerpoint/2010/main" val="266440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t="-19000" b="-19000"/>
          </a:stretch>
        </a:blipFill>
        <a:effectLst/>
      </p:bgPr>
    </p:bg>
    <p:spTree>
      <p:nvGrpSpPr>
        <p:cNvPr id="1" name=""/>
        <p:cNvGrpSpPr/>
        <p:nvPr/>
      </p:nvGrpSpPr>
      <p:grpSpPr>
        <a:xfrm>
          <a:off x="0" y="0"/>
          <a:ext cx="0" cy="0"/>
          <a:chOff x="0" y="0"/>
          <a:chExt cx="0" cy="0"/>
        </a:xfrm>
      </p:grpSpPr>
      <p:pic>
        <p:nvPicPr>
          <p:cNvPr id="1026" name="図 4"/>
          <p:cNvPicPr>
            <a:picLocks noChangeAspect="1"/>
          </p:cNvPicPr>
          <p:nvPr userDrawn="1"/>
        </p:nvPicPr>
        <p:blipFill>
          <a:blip r:embed="rId8" cstate="print">
            <a:extLst>
              <a:ext uri="{28A0092B-C50C-407E-A947-70E740481C1C}">
                <a14:useLocalDpi xmlns:a14="http://schemas.microsoft.com/office/drawing/2010/main" val="0"/>
              </a:ext>
            </a:extLst>
          </a:blip>
          <a:srcRect t="10403"/>
          <a:stretch>
            <a:fillRect/>
          </a:stretch>
        </p:blipFill>
        <p:spPr bwMode="auto">
          <a:xfrm>
            <a:off x="1588" y="0"/>
            <a:ext cx="8008937"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Codos_Grid_201008" hidden="1"/>
          <p:cNvGrpSpPr>
            <a:grpSpLocks/>
          </p:cNvGrpSpPr>
          <p:nvPr/>
        </p:nvGrpSpPr>
        <p:grpSpPr bwMode="auto">
          <a:xfrm>
            <a:off x="882650" y="1241425"/>
            <a:ext cx="8928100" cy="5473700"/>
            <a:chOff x="449454" y="1189814"/>
            <a:chExt cx="8928993" cy="5472608"/>
          </a:xfrm>
        </p:grpSpPr>
        <p:sp>
          <p:nvSpPr>
            <p:cNvPr id="1030" name="Line 99" hidden="1"/>
            <p:cNvSpPr>
              <a:spLocks noChangeShapeType="1"/>
            </p:cNvSpPr>
            <p:nvPr userDrawn="1"/>
          </p:nvSpPr>
          <p:spPr bwMode="auto">
            <a:xfrm>
              <a:off x="477126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1" name="Line 99" hidden="1"/>
            <p:cNvSpPr>
              <a:spLocks noChangeShapeType="1"/>
            </p:cNvSpPr>
            <p:nvPr userDrawn="1"/>
          </p:nvSpPr>
          <p:spPr bwMode="auto">
            <a:xfrm>
              <a:off x="318575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2" name="Line 99" hidden="1"/>
            <p:cNvSpPr>
              <a:spLocks noChangeShapeType="1"/>
            </p:cNvSpPr>
            <p:nvPr userDrawn="1"/>
          </p:nvSpPr>
          <p:spPr bwMode="auto">
            <a:xfrm>
              <a:off x="304174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3" name="Line 99" hidden="1"/>
            <p:cNvSpPr>
              <a:spLocks noChangeShapeType="1"/>
            </p:cNvSpPr>
            <p:nvPr userDrawn="1"/>
          </p:nvSpPr>
          <p:spPr bwMode="auto">
            <a:xfrm>
              <a:off x="289772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4" name="Line 99" hidden="1"/>
            <p:cNvSpPr>
              <a:spLocks noChangeShapeType="1"/>
            </p:cNvSpPr>
            <p:nvPr userDrawn="1"/>
          </p:nvSpPr>
          <p:spPr bwMode="auto">
            <a:xfrm>
              <a:off x="275371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5" name="Line 99" hidden="1"/>
            <p:cNvSpPr>
              <a:spLocks noChangeShapeType="1"/>
            </p:cNvSpPr>
            <p:nvPr userDrawn="1"/>
          </p:nvSpPr>
          <p:spPr bwMode="auto">
            <a:xfrm>
              <a:off x="260969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6" name="Line 99" hidden="1"/>
            <p:cNvSpPr>
              <a:spLocks noChangeShapeType="1"/>
            </p:cNvSpPr>
            <p:nvPr userDrawn="1"/>
          </p:nvSpPr>
          <p:spPr bwMode="auto">
            <a:xfrm>
              <a:off x="246567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7" name="Line 99" hidden="1"/>
            <p:cNvSpPr>
              <a:spLocks noChangeShapeType="1"/>
            </p:cNvSpPr>
            <p:nvPr userDrawn="1"/>
          </p:nvSpPr>
          <p:spPr bwMode="auto">
            <a:xfrm>
              <a:off x="232166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8" name="Line 99" hidden="1"/>
            <p:cNvSpPr>
              <a:spLocks noChangeShapeType="1"/>
            </p:cNvSpPr>
            <p:nvPr userDrawn="1"/>
          </p:nvSpPr>
          <p:spPr bwMode="auto">
            <a:xfrm>
              <a:off x="217764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39" name="Line 99" hidden="1"/>
            <p:cNvSpPr>
              <a:spLocks noChangeShapeType="1"/>
            </p:cNvSpPr>
            <p:nvPr userDrawn="1"/>
          </p:nvSpPr>
          <p:spPr bwMode="auto">
            <a:xfrm>
              <a:off x="203363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0" name="Line 99" hidden="1"/>
            <p:cNvSpPr>
              <a:spLocks noChangeShapeType="1"/>
            </p:cNvSpPr>
            <p:nvPr userDrawn="1"/>
          </p:nvSpPr>
          <p:spPr bwMode="auto">
            <a:xfrm>
              <a:off x="188961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1" name="Line 99" hidden="1"/>
            <p:cNvSpPr>
              <a:spLocks noChangeShapeType="1"/>
            </p:cNvSpPr>
            <p:nvPr userDrawn="1"/>
          </p:nvSpPr>
          <p:spPr bwMode="auto">
            <a:xfrm>
              <a:off x="174559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2" name="Line 99" hidden="1"/>
            <p:cNvSpPr>
              <a:spLocks noChangeShapeType="1"/>
            </p:cNvSpPr>
            <p:nvPr userDrawn="1"/>
          </p:nvSpPr>
          <p:spPr bwMode="auto">
            <a:xfrm>
              <a:off x="160158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3" name="Line 99" hidden="1"/>
            <p:cNvSpPr>
              <a:spLocks noChangeShapeType="1"/>
            </p:cNvSpPr>
            <p:nvPr userDrawn="1"/>
          </p:nvSpPr>
          <p:spPr bwMode="auto">
            <a:xfrm>
              <a:off x="145756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4" name="Line 99" hidden="1"/>
            <p:cNvSpPr>
              <a:spLocks noChangeShapeType="1"/>
            </p:cNvSpPr>
            <p:nvPr userDrawn="1"/>
          </p:nvSpPr>
          <p:spPr bwMode="auto">
            <a:xfrm>
              <a:off x="131355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5" name="Line 99" hidden="1"/>
            <p:cNvSpPr>
              <a:spLocks noChangeShapeType="1"/>
            </p:cNvSpPr>
            <p:nvPr userDrawn="1"/>
          </p:nvSpPr>
          <p:spPr bwMode="auto">
            <a:xfrm>
              <a:off x="116953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6" name="Line 99" hidden="1"/>
            <p:cNvSpPr>
              <a:spLocks noChangeShapeType="1"/>
            </p:cNvSpPr>
            <p:nvPr userDrawn="1"/>
          </p:nvSpPr>
          <p:spPr bwMode="auto">
            <a:xfrm>
              <a:off x="102551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7" name="Line 99" hidden="1"/>
            <p:cNvSpPr>
              <a:spLocks noChangeShapeType="1"/>
            </p:cNvSpPr>
            <p:nvPr userDrawn="1"/>
          </p:nvSpPr>
          <p:spPr bwMode="auto">
            <a:xfrm>
              <a:off x="88150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8" name="Line 99" hidden="1"/>
            <p:cNvSpPr>
              <a:spLocks noChangeShapeType="1"/>
            </p:cNvSpPr>
            <p:nvPr userDrawn="1"/>
          </p:nvSpPr>
          <p:spPr bwMode="auto">
            <a:xfrm>
              <a:off x="73748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49" name="Line 99" hidden="1"/>
            <p:cNvSpPr>
              <a:spLocks noChangeShapeType="1"/>
            </p:cNvSpPr>
            <p:nvPr userDrawn="1"/>
          </p:nvSpPr>
          <p:spPr bwMode="auto">
            <a:xfrm>
              <a:off x="59347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0" name="Line 99" hidden="1"/>
            <p:cNvSpPr>
              <a:spLocks noChangeShapeType="1"/>
            </p:cNvSpPr>
            <p:nvPr userDrawn="1"/>
          </p:nvSpPr>
          <p:spPr bwMode="auto">
            <a:xfrm>
              <a:off x="361780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1" name="Line 99" hidden="1"/>
            <p:cNvSpPr>
              <a:spLocks noChangeShapeType="1"/>
            </p:cNvSpPr>
            <p:nvPr userDrawn="1"/>
          </p:nvSpPr>
          <p:spPr bwMode="auto">
            <a:xfrm>
              <a:off x="347379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2" name="Line 99" hidden="1"/>
            <p:cNvSpPr>
              <a:spLocks noChangeShapeType="1"/>
            </p:cNvSpPr>
            <p:nvPr userDrawn="1"/>
          </p:nvSpPr>
          <p:spPr bwMode="auto">
            <a:xfrm>
              <a:off x="332977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3" name="Line 99" hidden="1"/>
            <p:cNvSpPr>
              <a:spLocks noChangeShapeType="1"/>
            </p:cNvSpPr>
            <p:nvPr userDrawn="1"/>
          </p:nvSpPr>
          <p:spPr bwMode="auto">
            <a:xfrm>
              <a:off x="404985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4" name="Line 99" hidden="1"/>
            <p:cNvSpPr>
              <a:spLocks noChangeShapeType="1"/>
            </p:cNvSpPr>
            <p:nvPr userDrawn="1"/>
          </p:nvSpPr>
          <p:spPr bwMode="auto">
            <a:xfrm>
              <a:off x="390583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5" name="Line 99" hidden="1"/>
            <p:cNvSpPr>
              <a:spLocks noChangeShapeType="1"/>
            </p:cNvSpPr>
            <p:nvPr userDrawn="1"/>
          </p:nvSpPr>
          <p:spPr bwMode="auto">
            <a:xfrm>
              <a:off x="376182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6" name="Line 99" hidden="1"/>
            <p:cNvSpPr>
              <a:spLocks noChangeShapeType="1"/>
            </p:cNvSpPr>
            <p:nvPr userDrawn="1"/>
          </p:nvSpPr>
          <p:spPr bwMode="auto">
            <a:xfrm>
              <a:off x="448323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7" name="Line 99" hidden="1"/>
            <p:cNvSpPr>
              <a:spLocks noChangeShapeType="1"/>
            </p:cNvSpPr>
            <p:nvPr userDrawn="1"/>
          </p:nvSpPr>
          <p:spPr bwMode="auto">
            <a:xfrm>
              <a:off x="433922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8" name="Line 99" hidden="1"/>
            <p:cNvSpPr>
              <a:spLocks noChangeShapeType="1"/>
            </p:cNvSpPr>
            <p:nvPr userDrawn="1"/>
          </p:nvSpPr>
          <p:spPr bwMode="auto">
            <a:xfrm>
              <a:off x="419387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59" name="Line 99" hidden="1"/>
            <p:cNvSpPr>
              <a:spLocks noChangeShapeType="1"/>
            </p:cNvSpPr>
            <p:nvPr userDrawn="1"/>
          </p:nvSpPr>
          <p:spPr bwMode="auto">
            <a:xfrm>
              <a:off x="462725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0" name="Line 99" hidden="1"/>
            <p:cNvSpPr>
              <a:spLocks noChangeShapeType="1"/>
            </p:cNvSpPr>
            <p:nvPr userDrawn="1"/>
          </p:nvSpPr>
          <p:spPr bwMode="auto">
            <a:xfrm>
              <a:off x="923443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1" name="Line 99" hidden="1"/>
            <p:cNvSpPr>
              <a:spLocks noChangeShapeType="1"/>
            </p:cNvSpPr>
            <p:nvPr userDrawn="1"/>
          </p:nvSpPr>
          <p:spPr bwMode="auto">
            <a:xfrm>
              <a:off x="765025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2" name="Line 99" hidden="1"/>
            <p:cNvSpPr>
              <a:spLocks noChangeShapeType="1"/>
            </p:cNvSpPr>
            <p:nvPr userDrawn="1"/>
          </p:nvSpPr>
          <p:spPr bwMode="auto">
            <a:xfrm>
              <a:off x="750623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3" name="Line 99" hidden="1"/>
            <p:cNvSpPr>
              <a:spLocks noChangeShapeType="1"/>
            </p:cNvSpPr>
            <p:nvPr userDrawn="1"/>
          </p:nvSpPr>
          <p:spPr bwMode="auto">
            <a:xfrm>
              <a:off x="736222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4" name="Line 99" hidden="1"/>
            <p:cNvSpPr>
              <a:spLocks noChangeShapeType="1"/>
            </p:cNvSpPr>
            <p:nvPr userDrawn="1"/>
          </p:nvSpPr>
          <p:spPr bwMode="auto">
            <a:xfrm>
              <a:off x="721820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5" name="Line 99" hidden="1"/>
            <p:cNvSpPr>
              <a:spLocks noChangeShapeType="1"/>
            </p:cNvSpPr>
            <p:nvPr userDrawn="1"/>
          </p:nvSpPr>
          <p:spPr bwMode="auto">
            <a:xfrm>
              <a:off x="707419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6" name="Line 99" hidden="1"/>
            <p:cNvSpPr>
              <a:spLocks noChangeShapeType="1"/>
            </p:cNvSpPr>
            <p:nvPr userDrawn="1"/>
          </p:nvSpPr>
          <p:spPr bwMode="auto">
            <a:xfrm>
              <a:off x="693017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7" name="Line 99" hidden="1"/>
            <p:cNvSpPr>
              <a:spLocks noChangeShapeType="1"/>
            </p:cNvSpPr>
            <p:nvPr userDrawn="1"/>
          </p:nvSpPr>
          <p:spPr bwMode="auto">
            <a:xfrm>
              <a:off x="678615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8" name="Line 99" hidden="1"/>
            <p:cNvSpPr>
              <a:spLocks noChangeShapeType="1"/>
            </p:cNvSpPr>
            <p:nvPr userDrawn="1"/>
          </p:nvSpPr>
          <p:spPr bwMode="auto">
            <a:xfrm>
              <a:off x="664214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69" name="Line 99" hidden="1"/>
            <p:cNvSpPr>
              <a:spLocks noChangeShapeType="1"/>
            </p:cNvSpPr>
            <p:nvPr userDrawn="1"/>
          </p:nvSpPr>
          <p:spPr bwMode="auto">
            <a:xfrm>
              <a:off x="649812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0" name="Line 99" hidden="1"/>
            <p:cNvSpPr>
              <a:spLocks noChangeShapeType="1"/>
            </p:cNvSpPr>
            <p:nvPr userDrawn="1"/>
          </p:nvSpPr>
          <p:spPr bwMode="auto">
            <a:xfrm>
              <a:off x="635411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1" name="Line 99" hidden="1"/>
            <p:cNvSpPr>
              <a:spLocks noChangeShapeType="1"/>
            </p:cNvSpPr>
            <p:nvPr userDrawn="1"/>
          </p:nvSpPr>
          <p:spPr bwMode="auto">
            <a:xfrm>
              <a:off x="621009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2" name="Line 99" hidden="1"/>
            <p:cNvSpPr>
              <a:spLocks noChangeShapeType="1"/>
            </p:cNvSpPr>
            <p:nvPr userDrawn="1"/>
          </p:nvSpPr>
          <p:spPr bwMode="auto">
            <a:xfrm>
              <a:off x="606607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3" name="Line 99" hidden="1"/>
            <p:cNvSpPr>
              <a:spLocks noChangeShapeType="1"/>
            </p:cNvSpPr>
            <p:nvPr userDrawn="1"/>
          </p:nvSpPr>
          <p:spPr bwMode="auto">
            <a:xfrm>
              <a:off x="592206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4" name="Line 99" hidden="1"/>
            <p:cNvSpPr>
              <a:spLocks noChangeShapeType="1"/>
            </p:cNvSpPr>
            <p:nvPr userDrawn="1"/>
          </p:nvSpPr>
          <p:spPr bwMode="auto">
            <a:xfrm>
              <a:off x="577804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5" name="Line 99" hidden="1"/>
            <p:cNvSpPr>
              <a:spLocks noChangeShapeType="1"/>
            </p:cNvSpPr>
            <p:nvPr userDrawn="1"/>
          </p:nvSpPr>
          <p:spPr bwMode="auto">
            <a:xfrm>
              <a:off x="563403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6" name="Line 99" hidden="1"/>
            <p:cNvSpPr>
              <a:spLocks noChangeShapeType="1"/>
            </p:cNvSpPr>
            <p:nvPr userDrawn="1"/>
          </p:nvSpPr>
          <p:spPr bwMode="auto">
            <a:xfrm>
              <a:off x="549001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7" name="Line 99" hidden="1"/>
            <p:cNvSpPr>
              <a:spLocks noChangeShapeType="1"/>
            </p:cNvSpPr>
            <p:nvPr userDrawn="1"/>
          </p:nvSpPr>
          <p:spPr bwMode="auto">
            <a:xfrm>
              <a:off x="534599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8" name="Line 99" hidden="1"/>
            <p:cNvSpPr>
              <a:spLocks noChangeShapeType="1"/>
            </p:cNvSpPr>
            <p:nvPr userDrawn="1"/>
          </p:nvSpPr>
          <p:spPr bwMode="auto">
            <a:xfrm>
              <a:off x="520198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79" name="Line 99" hidden="1"/>
            <p:cNvSpPr>
              <a:spLocks noChangeShapeType="1"/>
            </p:cNvSpPr>
            <p:nvPr userDrawn="1"/>
          </p:nvSpPr>
          <p:spPr bwMode="auto">
            <a:xfrm>
              <a:off x="505796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0" name="Line 99" hidden="1"/>
            <p:cNvSpPr>
              <a:spLocks noChangeShapeType="1"/>
            </p:cNvSpPr>
            <p:nvPr userDrawn="1"/>
          </p:nvSpPr>
          <p:spPr bwMode="auto">
            <a:xfrm>
              <a:off x="808230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1" name="Line 99" hidden="1"/>
            <p:cNvSpPr>
              <a:spLocks noChangeShapeType="1"/>
            </p:cNvSpPr>
            <p:nvPr userDrawn="1"/>
          </p:nvSpPr>
          <p:spPr bwMode="auto">
            <a:xfrm>
              <a:off x="793828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2" name="Line 99" hidden="1"/>
            <p:cNvSpPr>
              <a:spLocks noChangeShapeType="1"/>
            </p:cNvSpPr>
            <p:nvPr userDrawn="1"/>
          </p:nvSpPr>
          <p:spPr bwMode="auto">
            <a:xfrm>
              <a:off x="779427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3" name="Line 99" hidden="1"/>
            <p:cNvSpPr>
              <a:spLocks noChangeShapeType="1"/>
            </p:cNvSpPr>
            <p:nvPr userDrawn="1"/>
          </p:nvSpPr>
          <p:spPr bwMode="auto">
            <a:xfrm>
              <a:off x="851435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4" name="Line 99" hidden="1"/>
            <p:cNvSpPr>
              <a:spLocks noChangeShapeType="1"/>
            </p:cNvSpPr>
            <p:nvPr userDrawn="1"/>
          </p:nvSpPr>
          <p:spPr bwMode="auto">
            <a:xfrm>
              <a:off x="837033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5" name="Line 99" hidden="1"/>
            <p:cNvSpPr>
              <a:spLocks noChangeShapeType="1"/>
            </p:cNvSpPr>
            <p:nvPr userDrawn="1"/>
          </p:nvSpPr>
          <p:spPr bwMode="auto">
            <a:xfrm>
              <a:off x="822631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6" name="Line 99" hidden="1"/>
            <p:cNvSpPr>
              <a:spLocks noChangeShapeType="1"/>
            </p:cNvSpPr>
            <p:nvPr userDrawn="1"/>
          </p:nvSpPr>
          <p:spPr bwMode="auto">
            <a:xfrm>
              <a:off x="894639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7" name="Line 99" hidden="1"/>
            <p:cNvSpPr>
              <a:spLocks noChangeShapeType="1"/>
            </p:cNvSpPr>
            <p:nvPr userDrawn="1"/>
          </p:nvSpPr>
          <p:spPr bwMode="auto">
            <a:xfrm>
              <a:off x="880238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8" name="Line 99" hidden="1"/>
            <p:cNvSpPr>
              <a:spLocks noChangeShapeType="1"/>
            </p:cNvSpPr>
            <p:nvPr userDrawn="1"/>
          </p:nvSpPr>
          <p:spPr bwMode="auto">
            <a:xfrm>
              <a:off x="865836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89" name="Line 99" hidden="1"/>
            <p:cNvSpPr>
              <a:spLocks noChangeShapeType="1"/>
            </p:cNvSpPr>
            <p:nvPr userDrawn="1"/>
          </p:nvSpPr>
          <p:spPr bwMode="auto">
            <a:xfrm>
              <a:off x="909041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0" name="Line 99" hidden="1"/>
            <p:cNvSpPr>
              <a:spLocks noChangeShapeType="1"/>
            </p:cNvSpPr>
            <p:nvPr userDrawn="1"/>
          </p:nvSpPr>
          <p:spPr bwMode="auto">
            <a:xfrm rot="5400000" flipH="1">
              <a:off x="4913950" y="-394361"/>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1" name="Line 99" hidden="1"/>
            <p:cNvSpPr>
              <a:spLocks noChangeShapeType="1"/>
            </p:cNvSpPr>
            <p:nvPr userDrawn="1"/>
          </p:nvSpPr>
          <p:spPr bwMode="auto">
            <a:xfrm rot="5400000" flipH="1">
              <a:off x="4913950" y="-25034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2" name="Line 99" hidden="1"/>
            <p:cNvSpPr>
              <a:spLocks noChangeShapeType="1"/>
            </p:cNvSpPr>
            <p:nvPr userDrawn="1"/>
          </p:nvSpPr>
          <p:spPr bwMode="auto">
            <a:xfrm rot="5400000" flipH="1">
              <a:off x="4913950" y="-10633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3" name="Line 99" hidden="1"/>
            <p:cNvSpPr>
              <a:spLocks noChangeShapeType="1"/>
            </p:cNvSpPr>
            <p:nvPr userDrawn="1"/>
          </p:nvSpPr>
          <p:spPr bwMode="auto">
            <a:xfrm rot="5400000" flipH="1">
              <a:off x="4913950" y="3768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4" name="Line 99" hidden="1"/>
            <p:cNvSpPr>
              <a:spLocks noChangeShapeType="1"/>
            </p:cNvSpPr>
            <p:nvPr userDrawn="1"/>
          </p:nvSpPr>
          <p:spPr bwMode="auto">
            <a:xfrm rot="5400000" flipH="1">
              <a:off x="4913950" y="181702"/>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5" name="Line 99" hidden="1"/>
            <p:cNvSpPr>
              <a:spLocks noChangeShapeType="1"/>
            </p:cNvSpPr>
            <p:nvPr userDrawn="1"/>
          </p:nvSpPr>
          <p:spPr bwMode="auto">
            <a:xfrm rot="5400000" flipH="1">
              <a:off x="4913950" y="325718"/>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6" name="Line 99" hidden="1"/>
            <p:cNvSpPr>
              <a:spLocks noChangeShapeType="1"/>
            </p:cNvSpPr>
            <p:nvPr userDrawn="1"/>
          </p:nvSpPr>
          <p:spPr bwMode="auto">
            <a:xfrm rot="5400000" flipH="1">
              <a:off x="4913950" y="46973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7" name="Line 99" hidden="1"/>
            <p:cNvSpPr>
              <a:spLocks noChangeShapeType="1"/>
            </p:cNvSpPr>
            <p:nvPr userDrawn="1"/>
          </p:nvSpPr>
          <p:spPr bwMode="auto">
            <a:xfrm rot="5400000" flipH="1">
              <a:off x="4913950" y="61375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8" name="Line 99" hidden="1"/>
            <p:cNvSpPr>
              <a:spLocks noChangeShapeType="1"/>
            </p:cNvSpPr>
            <p:nvPr userDrawn="1"/>
          </p:nvSpPr>
          <p:spPr bwMode="auto">
            <a:xfrm rot="5400000" flipH="1">
              <a:off x="4913950" y="75776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99" name="Line 99" hidden="1"/>
            <p:cNvSpPr>
              <a:spLocks noChangeShapeType="1"/>
            </p:cNvSpPr>
            <p:nvPr userDrawn="1"/>
          </p:nvSpPr>
          <p:spPr bwMode="auto">
            <a:xfrm rot="5400000" flipH="1">
              <a:off x="4913950" y="901783"/>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0" name="Line 99" hidden="1"/>
            <p:cNvSpPr>
              <a:spLocks noChangeShapeType="1"/>
            </p:cNvSpPr>
            <p:nvPr userDrawn="1"/>
          </p:nvSpPr>
          <p:spPr bwMode="auto">
            <a:xfrm rot="5400000" flipH="1">
              <a:off x="4913950" y="1045798"/>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1" name="Line 99" hidden="1"/>
            <p:cNvSpPr>
              <a:spLocks noChangeShapeType="1"/>
            </p:cNvSpPr>
            <p:nvPr userDrawn="1"/>
          </p:nvSpPr>
          <p:spPr bwMode="auto">
            <a:xfrm rot="5400000" flipH="1">
              <a:off x="4913950" y="118981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2" name="Line 99" hidden="1"/>
            <p:cNvSpPr>
              <a:spLocks noChangeShapeType="1"/>
            </p:cNvSpPr>
            <p:nvPr userDrawn="1"/>
          </p:nvSpPr>
          <p:spPr bwMode="auto">
            <a:xfrm rot="5400000" flipH="1">
              <a:off x="4913950" y="133383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3" name="Line 99" hidden="1"/>
            <p:cNvSpPr>
              <a:spLocks noChangeShapeType="1"/>
            </p:cNvSpPr>
            <p:nvPr userDrawn="1"/>
          </p:nvSpPr>
          <p:spPr bwMode="auto">
            <a:xfrm rot="5400000" flipH="1">
              <a:off x="4913950" y="147784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4" name="Line 99" hidden="1"/>
            <p:cNvSpPr>
              <a:spLocks noChangeShapeType="1"/>
            </p:cNvSpPr>
            <p:nvPr userDrawn="1"/>
          </p:nvSpPr>
          <p:spPr bwMode="auto">
            <a:xfrm rot="5400000" flipH="1">
              <a:off x="4913950" y="1621862"/>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5" name="Line 99" hidden="1"/>
            <p:cNvSpPr>
              <a:spLocks noChangeShapeType="1"/>
            </p:cNvSpPr>
            <p:nvPr userDrawn="1"/>
          </p:nvSpPr>
          <p:spPr bwMode="auto">
            <a:xfrm rot="5400000" flipH="1">
              <a:off x="4913950" y="1765878"/>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6" name="Line 99" hidden="1"/>
            <p:cNvSpPr>
              <a:spLocks noChangeShapeType="1"/>
            </p:cNvSpPr>
            <p:nvPr userDrawn="1"/>
          </p:nvSpPr>
          <p:spPr bwMode="auto">
            <a:xfrm rot="5400000" flipH="1">
              <a:off x="4913950" y="190989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7" name="Line 99" hidden="1"/>
            <p:cNvSpPr>
              <a:spLocks noChangeShapeType="1"/>
            </p:cNvSpPr>
            <p:nvPr userDrawn="1"/>
          </p:nvSpPr>
          <p:spPr bwMode="auto">
            <a:xfrm rot="5400000" flipH="1">
              <a:off x="4913950" y="205391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8" name="Line 99" hidden="1"/>
            <p:cNvSpPr>
              <a:spLocks noChangeShapeType="1"/>
            </p:cNvSpPr>
            <p:nvPr userDrawn="1"/>
          </p:nvSpPr>
          <p:spPr bwMode="auto">
            <a:xfrm rot="5400000" flipH="1">
              <a:off x="4913950" y="-68239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09" name="Line 99" hidden="1"/>
            <p:cNvSpPr>
              <a:spLocks noChangeShapeType="1"/>
            </p:cNvSpPr>
            <p:nvPr userDrawn="1"/>
          </p:nvSpPr>
          <p:spPr bwMode="auto">
            <a:xfrm rot="5400000" flipH="1">
              <a:off x="4913950" y="-82641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0" name="Line 99" hidden="1"/>
            <p:cNvSpPr>
              <a:spLocks noChangeShapeType="1"/>
            </p:cNvSpPr>
            <p:nvPr userDrawn="1"/>
          </p:nvSpPr>
          <p:spPr bwMode="auto">
            <a:xfrm rot="5400000" flipH="1">
              <a:off x="4913950" y="-970425"/>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1" name="Line 99" hidden="1"/>
            <p:cNvSpPr>
              <a:spLocks noChangeShapeType="1"/>
            </p:cNvSpPr>
            <p:nvPr userDrawn="1"/>
          </p:nvSpPr>
          <p:spPr bwMode="auto">
            <a:xfrm rot="5400000" flipH="1">
              <a:off x="4913950" y="-1114441"/>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2" name="Line 99" hidden="1"/>
            <p:cNvSpPr>
              <a:spLocks noChangeShapeType="1"/>
            </p:cNvSpPr>
            <p:nvPr userDrawn="1"/>
          </p:nvSpPr>
          <p:spPr bwMode="auto">
            <a:xfrm rot="5400000" flipH="1">
              <a:off x="4913950" y="-1258457"/>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3" name="Line 99" hidden="1"/>
            <p:cNvSpPr>
              <a:spLocks noChangeShapeType="1"/>
            </p:cNvSpPr>
            <p:nvPr userDrawn="1"/>
          </p:nvSpPr>
          <p:spPr bwMode="auto">
            <a:xfrm rot="5400000" flipH="1">
              <a:off x="4913950" y="-1402473"/>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4" name="Line 99" hidden="1"/>
            <p:cNvSpPr>
              <a:spLocks noChangeShapeType="1"/>
            </p:cNvSpPr>
            <p:nvPr userDrawn="1"/>
          </p:nvSpPr>
          <p:spPr bwMode="auto">
            <a:xfrm rot="5400000" flipH="1">
              <a:off x="4913950" y="-1546489"/>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5" name="Line 99" hidden="1"/>
            <p:cNvSpPr>
              <a:spLocks noChangeShapeType="1"/>
            </p:cNvSpPr>
            <p:nvPr userDrawn="1"/>
          </p:nvSpPr>
          <p:spPr bwMode="auto">
            <a:xfrm rot="5400000" flipH="1">
              <a:off x="4913950" y="-1690505"/>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6" name="Line 99" hidden="1"/>
            <p:cNvSpPr>
              <a:spLocks noChangeShapeType="1"/>
            </p:cNvSpPr>
            <p:nvPr userDrawn="1"/>
          </p:nvSpPr>
          <p:spPr bwMode="auto">
            <a:xfrm rot="5400000" flipH="1">
              <a:off x="4913950" y="-1834521"/>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7" name="Line 99" hidden="1"/>
            <p:cNvSpPr>
              <a:spLocks noChangeShapeType="1"/>
            </p:cNvSpPr>
            <p:nvPr userDrawn="1"/>
          </p:nvSpPr>
          <p:spPr bwMode="auto">
            <a:xfrm rot="5400000" flipH="1">
              <a:off x="4913950" y="-1978537"/>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8" name="Line 99" hidden="1"/>
            <p:cNvSpPr>
              <a:spLocks noChangeShapeType="1"/>
            </p:cNvSpPr>
            <p:nvPr userDrawn="1"/>
          </p:nvSpPr>
          <p:spPr bwMode="auto">
            <a:xfrm rot="5400000" flipH="1">
              <a:off x="4913951" y="-2122554"/>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19" name="Line 99" hidden="1"/>
            <p:cNvSpPr>
              <a:spLocks noChangeShapeType="1"/>
            </p:cNvSpPr>
            <p:nvPr userDrawn="1"/>
          </p:nvSpPr>
          <p:spPr bwMode="auto">
            <a:xfrm rot="5400000" flipH="1">
              <a:off x="4913951" y="-2266570"/>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0" name="Line 99" hidden="1"/>
            <p:cNvSpPr>
              <a:spLocks noChangeShapeType="1"/>
            </p:cNvSpPr>
            <p:nvPr userDrawn="1"/>
          </p:nvSpPr>
          <p:spPr bwMode="auto">
            <a:xfrm rot="5400000" flipH="1">
              <a:off x="4913951" y="-2410587"/>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1" name="Line 99" hidden="1"/>
            <p:cNvSpPr>
              <a:spLocks noChangeShapeType="1"/>
            </p:cNvSpPr>
            <p:nvPr userDrawn="1"/>
          </p:nvSpPr>
          <p:spPr bwMode="auto">
            <a:xfrm rot="5400000" flipH="1">
              <a:off x="4913951" y="-2554603"/>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2" name="Line 99" hidden="1"/>
            <p:cNvSpPr>
              <a:spLocks noChangeShapeType="1"/>
            </p:cNvSpPr>
            <p:nvPr userDrawn="1"/>
          </p:nvSpPr>
          <p:spPr bwMode="auto">
            <a:xfrm rot="5400000" flipH="1">
              <a:off x="4913951" y="-2698619"/>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3" name="Line 99" hidden="1"/>
            <p:cNvSpPr>
              <a:spLocks noChangeShapeType="1"/>
            </p:cNvSpPr>
            <p:nvPr userDrawn="1"/>
          </p:nvSpPr>
          <p:spPr bwMode="auto">
            <a:xfrm rot="5400000" flipH="1">
              <a:off x="4913951" y="-2842635"/>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4" name="Line 99" hidden="1"/>
            <p:cNvSpPr>
              <a:spLocks noChangeShapeType="1"/>
            </p:cNvSpPr>
            <p:nvPr userDrawn="1"/>
          </p:nvSpPr>
          <p:spPr bwMode="auto">
            <a:xfrm rot="5400000" flipH="1">
              <a:off x="4913951" y="-2986651"/>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5" name="Line 99" hidden="1"/>
            <p:cNvSpPr>
              <a:spLocks noChangeShapeType="1"/>
            </p:cNvSpPr>
            <p:nvPr userDrawn="1"/>
          </p:nvSpPr>
          <p:spPr bwMode="auto">
            <a:xfrm rot="5400000" flipH="1">
              <a:off x="4913951" y="-3130667"/>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6" name="Line 99" hidden="1"/>
            <p:cNvSpPr>
              <a:spLocks noChangeShapeType="1"/>
            </p:cNvSpPr>
            <p:nvPr userDrawn="1"/>
          </p:nvSpPr>
          <p:spPr bwMode="auto">
            <a:xfrm>
              <a:off x="4913950" y="1189814"/>
              <a:ext cx="0" cy="5472608"/>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127" name="正方形/長方形 336" hidden="1"/>
            <p:cNvSpPr>
              <a:spLocks noChangeArrowheads="1"/>
            </p:cNvSpPr>
            <p:nvPr userDrawn="1"/>
          </p:nvSpPr>
          <p:spPr bwMode="auto">
            <a:xfrm>
              <a:off x="449454" y="1189814"/>
              <a:ext cx="8928992" cy="5472608"/>
            </a:xfrm>
            <a:prstGeom prst="rect">
              <a:avLst/>
            </a:prstGeom>
            <a:noFill/>
            <a:ln w="9525">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lvl1pPr defTabSz="987425">
                <a:defRPr kumimoji="1" sz="2000">
                  <a:solidFill>
                    <a:schemeClr val="tx1"/>
                  </a:solidFill>
                  <a:latin typeface="Calibri" panose="020F0502020204030204" pitchFamily="34" charset="0"/>
                  <a:ea typeface="ＭＳ Ｐゴシック" panose="020B0600070205080204" pitchFamily="50" charset="-128"/>
                </a:defRPr>
              </a:lvl1pPr>
              <a:lvl2pPr marL="742950" indent="-285750" defTabSz="987425">
                <a:defRPr kumimoji="1" sz="2000">
                  <a:solidFill>
                    <a:schemeClr val="tx1"/>
                  </a:solidFill>
                  <a:latin typeface="Calibri" panose="020F0502020204030204" pitchFamily="34" charset="0"/>
                  <a:ea typeface="ＭＳ Ｐゴシック" panose="020B0600070205080204" pitchFamily="50" charset="-128"/>
                </a:defRPr>
              </a:lvl2pPr>
              <a:lvl3pPr marL="1143000" indent="-228600" defTabSz="987425">
                <a:defRPr kumimoji="1" sz="2000">
                  <a:solidFill>
                    <a:schemeClr val="tx1"/>
                  </a:solidFill>
                  <a:latin typeface="Calibri" panose="020F0502020204030204" pitchFamily="34" charset="0"/>
                  <a:ea typeface="ＭＳ Ｐゴシック" panose="020B0600070205080204" pitchFamily="50" charset="-128"/>
                </a:defRPr>
              </a:lvl3pPr>
              <a:lvl4pPr marL="1600200" indent="-228600" defTabSz="987425">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987425">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1900" dirty="0"/>
            </a:p>
          </p:txBody>
        </p:sp>
        <p:sp>
          <p:nvSpPr>
            <p:cNvPr id="1128" name="Line 99" hidden="1"/>
            <p:cNvSpPr>
              <a:spLocks noChangeShapeType="1"/>
            </p:cNvSpPr>
            <p:nvPr userDrawn="1"/>
          </p:nvSpPr>
          <p:spPr bwMode="auto">
            <a:xfrm rot="5400000" flipH="1">
              <a:off x="4913950" y="-538377"/>
              <a:ext cx="0" cy="8928991"/>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grpSp>
      <p:sp>
        <p:nvSpPr>
          <p:cNvPr id="341" name="スライド番号プレースホルダ 5"/>
          <p:cNvSpPr>
            <a:spLocks noGrp="1"/>
          </p:cNvSpPr>
          <p:nvPr>
            <p:ph type="sldNum" sz="quarter" idx="4"/>
          </p:nvPr>
        </p:nvSpPr>
        <p:spPr>
          <a:xfrm>
            <a:off x="10001250" y="7164388"/>
            <a:ext cx="314325" cy="215900"/>
          </a:xfrm>
          <a:prstGeom prst="rect">
            <a:avLst/>
          </a:prstGeom>
        </p:spPr>
        <p:txBody>
          <a:bodyPr vert="horz" wrap="none" lIns="0" tIns="0" rIns="0" bIns="0" rtlCol="0" anchor="ctr">
            <a:noAutofit/>
          </a:bodyPr>
          <a:lstStyle>
            <a:lvl1pPr algn="r" defTabSz="1043055" eaLnBrk="1" fontAlgn="auto" hangingPunct="1">
              <a:spcBef>
                <a:spcPts val="0"/>
              </a:spcBef>
              <a:spcAft>
                <a:spcPts val="0"/>
              </a:spcAft>
              <a:defRPr sz="1000" smtClean="0">
                <a:solidFill>
                  <a:srgbClr val="000000"/>
                </a:solidFill>
                <a:latin typeface="Arial" panose="020B0604020202020204" pitchFamily="34" charset="0"/>
                <a:ea typeface="ＭＳ Ｐゴシック" pitchFamily="50" charset="-128"/>
                <a:cs typeface="Arial" panose="020B0604020202020204" pitchFamily="34" charset="0"/>
              </a:defRPr>
            </a:lvl1pPr>
          </a:lstStyle>
          <a:p>
            <a:pPr>
              <a:defRPr/>
            </a:pPr>
            <a:fld id="{3E802DFF-9824-4EB4-8DF1-06580F8AF2DD}" type="slidenum">
              <a:rPr lang="ja-JP" altLang="en-US"/>
              <a:pPr>
                <a:defRPr/>
              </a:pPr>
              <a:t>‹#›</a:t>
            </a:fld>
            <a:endParaRPr lang="ja-JP" altLang="en-US" dirty="0"/>
          </a:p>
        </p:txBody>
      </p:sp>
      <p:sp>
        <p:nvSpPr>
          <p:cNvPr id="1029" name="タイトル プレースホルダ 1"/>
          <p:cNvSpPr>
            <a:spLocks noGrp="1"/>
          </p:cNvSpPr>
          <p:nvPr>
            <p:ph type="title"/>
          </p:nvPr>
        </p:nvSpPr>
        <p:spPr bwMode="auto">
          <a:xfrm>
            <a:off x="1169988" y="468313"/>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92" r:id="rId3"/>
    <p:sldLayoutId id="2147483705" r:id="rId4"/>
    <p:sldLayoutId id="2147483718" r:id="rId5"/>
  </p:sldLayoutIdLst>
  <p:timing>
    <p:tnLst>
      <p:par>
        <p:cTn id="1" dur="indefinite" restart="never" nodeType="tmRoot"/>
      </p:par>
    </p:tnLst>
  </p:timing>
  <p:hf sldNum="0" hdr="0" dt="0"/>
  <p:txStyles>
    <p:title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p:titleStyle>
    <p:bodyStyle>
      <a:lvl1pPr algn="l" defTabSz="1042988" rtl="0" fontAlgn="base">
        <a:spcBef>
          <a:spcPct val="20000"/>
        </a:spcBef>
        <a:spcAft>
          <a:spcPct val="0"/>
        </a:spcAft>
        <a:defRPr kumimoji="1" lang="ja-JP" altLang="en-US" sz="2100" b="1" kern="1200">
          <a:solidFill>
            <a:srgbClr val="000000"/>
          </a:solidFill>
          <a:latin typeface="+mn-ea"/>
          <a:ea typeface="+mn-ea"/>
          <a:cs typeface="+mn-cs"/>
        </a:defRPr>
      </a:lvl1pPr>
      <a:lvl2pPr algn="l" defTabSz="1042988" rtl="0" fontAlgn="base">
        <a:spcBef>
          <a:spcPct val="20000"/>
        </a:spcBef>
        <a:spcAft>
          <a:spcPct val="0"/>
        </a:spcAft>
        <a:defRPr kumimoji="1" lang="ja-JP" altLang="en-US" sz="1900" kern="1200">
          <a:solidFill>
            <a:srgbClr val="000000"/>
          </a:solidFill>
          <a:latin typeface="+mn-ea"/>
          <a:ea typeface="+mn-ea"/>
          <a:cs typeface="+mn-cs"/>
        </a:defRPr>
      </a:lvl2pPr>
      <a:lvl3pPr marL="282575" algn="l" defTabSz="1042988" rtl="0" fontAlgn="base">
        <a:spcBef>
          <a:spcPct val="20000"/>
        </a:spcBef>
        <a:spcAft>
          <a:spcPct val="0"/>
        </a:spcAft>
        <a:defRPr kumimoji="1" lang="ja-JP" altLang="en-US" sz="1700" kern="1200">
          <a:solidFill>
            <a:srgbClr val="000000"/>
          </a:solidFill>
          <a:latin typeface="+mn-ea"/>
          <a:ea typeface="+mn-ea"/>
          <a:cs typeface="+mn-cs"/>
        </a:defRPr>
      </a:lvl3pPr>
      <a:lvl4pPr marL="471488" algn="l" defTabSz="1042988" rtl="0" fontAlgn="base">
        <a:spcBef>
          <a:spcPct val="20000"/>
        </a:spcBef>
        <a:spcAft>
          <a:spcPct val="0"/>
        </a:spcAft>
        <a:defRPr kumimoji="1" lang="ja-JP" altLang="en-US" sz="1500" kern="1200">
          <a:solidFill>
            <a:srgbClr val="000000"/>
          </a:solidFill>
          <a:latin typeface="+mn-ea"/>
          <a:ea typeface="+mn-ea"/>
          <a:cs typeface="+mn-cs"/>
        </a:defRPr>
      </a:lvl4pPr>
      <a:lvl5pPr marL="660400" algn="l" defTabSz="1042988" rtl="0" fontAlgn="base">
        <a:spcBef>
          <a:spcPct val="20000"/>
        </a:spcBef>
        <a:spcAft>
          <a:spcPct val="0"/>
        </a:spcAft>
        <a:defRPr kumimoji="1" lang="ja-JP" altLang="en-US" sz="1500" kern="1200">
          <a:solidFill>
            <a:srgbClr val="000000"/>
          </a:solidFill>
          <a:latin typeface="+mn-ea"/>
          <a:ea typeface="+mn-ea"/>
          <a:cs typeface="+mn-cs"/>
        </a:defRPr>
      </a:lvl5pPr>
      <a:lvl6pPr marL="2868401"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928"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1455"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982"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タイトル 12"/>
          <p:cNvSpPr>
            <a:spLocks noGrp="1"/>
          </p:cNvSpPr>
          <p:nvPr>
            <p:ph type="ctrTitle"/>
          </p:nvPr>
        </p:nvSpPr>
        <p:spPr/>
        <p:txBody>
          <a:bodyPr/>
          <a:lstStyle/>
          <a:p>
            <a:pPr>
              <a:lnSpc>
                <a:spcPct val="150000"/>
              </a:lnSpc>
            </a:pPr>
            <a:r>
              <a:rPr lang="ja-JP" altLang="en-US" sz="5400" dirty="0">
                <a:solidFill>
                  <a:schemeClr val="accent4">
                    <a:lumMod val="50000"/>
                  </a:schemeClr>
                </a:solidFill>
              </a:rPr>
              <a:t>スポーツ</a:t>
            </a:r>
            <a:r>
              <a:rPr lang="en-US" altLang="ja-JP" sz="5400" dirty="0">
                <a:solidFill>
                  <a:schemeClr val="accent4">
                    <a:lumMod val="50000"/>
                  </a:schemeClr>
                </a:solidFill>
              </a:rPr>
              <a:t>&amp;</a:t>
            </a:r>
            <a:r>
              <a:rPr lang="ja-JP" altLang="en-US" sz="5400" dirty="0">
                <a:solidFill>
                  <a:schemeClr val="accent4">
                    <a:lumMod val="50000"/>
                  </a:schemeClr>
                </a:solidFill>
              </a:rPr>
              <a:t>ヘルスツーリズム！</a:t>
            </a:r>
            <a:r>
              <a:rPr lang="en-US" altLang="ja-JP" sz="5400" dirty="0">
                <a:solidFill>
                  <a:schemeClr val="accent4">
                    <a:lumMod val="50000"/>
                  </a:schemeClr>
                </a:solidFill>
              </a:rPr>
              <a:t/>
            </a:r>
            <a:br>
              <a:rPr lang="en-US" altLang="ja-JP" sz="5400" dirty="0">
                <a:solidFill>
                  <a:schemeClr val="accent4">
                    <a:lumMod val="50000"/>
                  </a:schemeClr>
                </a:solidFill>
              </a:rPr>
            </a:br>
            <a:r>
              <a:rPr lang="ja-JP" altLang="en-US" sz="5400" dirty="0">
                <a:solidFill>
                  <a:schemeClr val="accent4">
                    <a:lumMod val="50000"/>
                  </a:schemeClr>
                </a:solidFill>
              </a:rPr>
              <a:t>魅力</a:t>
            </a:r>
            <a:r>
              <a:rPr lang="ja-JP" altLang="en-US" sz="5400" dirty="0" smtClean="0">
                <a:solidFill>
                  <a:schemeClr val="accent4">
                    <a:lumMod val="50000"/>
                  </a:schemeClr>
                </a:solidFill>
              </a:rPr>
              <a:t>発見</a:t>
            </a:r>
            <a:r>
              <a:rPr lang="en-US" altLang="ja-JP" sz="5400" dirty="0" smtClean="0">
                <a:solidFill>
                  <a:schemeClr val="accent4">
                    <a:lumMod val="50000"/>
                  </a:schemeClr>
                </a:solidFill>
              </a:rPr>
              <a:t>KOBE</a:t>
            </a:r>
            <a:r>
              <a:rPr lang="ja-JP" altLang="en-US" sz="5400" dirty="0" smtClean="0">
                <a:solidFill>
                  <a:schemeClr val="accent4">
                    <a:lumMod val="50000"/>
                  </a:schemeClr>
                </a:solidFill>
              </a:rPr>
              <a:t>！</a:t>
            </a:r>
            <a:endParaRPr lang="ja-JP" altLang="en-US" sz="5400" dirty="0"/>
          </a:p>
        </p:txBody>
      </p:sp>
      <p:sp>
        <p:nvSpPr>
          <p:cNvPr id="4" name="サブタイトル 3"/>
          <p:cNvSpPr>
            <a:spLocks noGrp="1"/>
          </p:cNvSpPr>
          <p:nvPr>
            <p:ph type="subTitle" idx="1"/>
          </p:nvPr>
        </p:nvSpPr>
        <p:spPr>
          <a:xfrm>
            <a:off x="594172" y="3924647"/>
            <a:ext cx="8568000" cy="432000"/>
          </a:xfrm>
        </p:spPr>
        <p:txBody>
          <a:bodyPr/>
          <a:lstStyle/>
          <a:p>
            <a:r>
              <a:rPr kumimoji="1" lang="ja-JP" altLang="en-US" sz="3200" dirty="0" smtClean="0"/>
              <a:t>神戸山手大学　西村ゼミ　中村チーム</a:t>
            </a:r>
            <a:endParaRPr kumimoji="1" lang="ja-JP" alt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171128" y="1764407"/>
            <a:ext cx="8568060" cy="5112568"/>
          </a:xfrm>
          <a:prstGeom prst="rect">
            <a:avLst/>
          </a:prstGeom>
        </p:spPr>
        <p:style>
          <a:lnRef idx="1">
            <a:schemeClr val="accent3"/>
          </a:lnRef>
          <a:fillRef idx="2">
            <a:schemeClr val="accent3"/>
          </a:fillRef>
          <a:effectRef idx="1">
            <a:schemeClr val="accent3"/>
          </a:effectRef>
          <a:fontRef idx="minor">
            <a:schemeClr val="dk1"/>
          </a:fontRef>
        </p:style>
        <p:txBody>
          <a:bodyPr>
            <a:noAutofit/>
          </a:bodyPr>
          <a:lstStyle>
            <a:lvl1pPr algn="l" defTabSz="1042988" rtl="0" fontAlgn="base">
              <a:spcBef>
                <a:spcPct val="20000"/>
              </a:spcBef>
              <a:spcAft>
                <a:spcPct val="0"/>
              </a:spcAft>
              <a:defRPr kumimoji="1" lang="ja-JP" altLang="en-US" sz="2100" b="1" kern="1200">
                <a:solidFill>
                  <a:srgbClr val="000000"/>
                </a:solidFill>
                <a:latin typeface="+mn-ea"/>
                <a:ea typeface="+mn-ea"/>
                <a:cs typeface="+mn-cs"/>
              </a:defRPr>
            </a:lvl1pPr>
            <a:lvl2pPr algn="l" defTabSz="1042988" rtl="0" fontAlgn="base">
              <a:spcBef>
                <a:spcPct val="20000"/>
              </a:spcBef>
              <a:spcAft>
                <a:spcPct val="0"/>
              </a:spcAft>
              <a:defRPr kumimoji="1" lang="ja-JP" altLang="en-US" sz="1900" kern="1200">
                <a:solidFill>
                  <a:srgbClr val="000000"/>
                </a:solidFill>
                <a:latin typeface="+mn-ea"/>
                <a:ea typeface="+mn-ea"/>
                <a:cs typeface="+mn-cs"/>
              </a:defRPr>
            </a:lvl2pPr>
            <a:lvl3pPr marL="282575" algn="l" defTabSz="1042988" rtl="0" fontAlgn="base">
              <a:spcBef>
                <a:spcPct val="20000"/>
              </a:spcBef>
              <a:spcAft>
                <a:spcPct val="0"/>
              </a:spcAft>
              <a:defRPr kumimoji="1" lang="ja-JP" altLang="en-US" sz="1700" kern="1200">
                <a:solidFill>
                  <a:srgbClr val="000000"/>
                </a:solidFill>
                <a:latin typeface="+mn-ea"/>
                <a:ea typeface="+mn-ea"/>
                <a:cs typeface="+mn-cs"/>
              </a:defRPr>
            </a:lvl3pPr>
            <a:lvl4pPr marL="471488" algn="l" defTabSz="1042988" rtl="0" fontAlgn="base">
              <a:spcBef>
                <a:spcPct val="20000"/>
              </a:spcBef>
              <a:spcAft>
                <a:spcPct val="0"/>
              </a:spcAft>
              <a:defRPr kumimoji="1" lang="ja-JP" altLang="en-US" sz="1500" kern="1200">
                <a:solidFill>
                  <a:srgbClr val="000000"/>
                </a:solidFill>
                <a:latin typeface="+mn-ea"/>
                <a:ea typeface="+mn-ea"/>
                <a:cs typeface="+mn-cs"/>
              </a:defRPr>
            </a:lvl4pPr>
            <a:lvl5pPr marL="660400" algn="l" defTabSz="1042988" rtl="0" fontAlgn="base">
              <a:spcBef>
                <a:spcPct val="20000"/>
              </a:spcBef>
              <a:spcAft>
                <a:spcPct val="0"/>
              </a:spcAft>
              <a:defRPr kumimoji="1" lang="ja-JP" altLang="en-US" sz="1500" kern="1200">
                <a:solidFill>
                  <a:srgbClr val="000000"/>
                </a:solidFill>
                <a:latin typeface="+mn-ea"/>
                <a:ea typeface="+mn-ea"/>
                <a:cs typeface="+mn-cs"/>
              </a:defRPr>
            </a:lvl5pPr>
            <a:lvl6pPr marL="2868401"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928"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1455"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982"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9pPr>
          </a:lstStyle>
          <a:p>
            <a:pPr eaLnBrk="1" hangingPunct="1">
              <a:lnSpc>
                <a:spcPct val="150000"/>
              </a:lnSpc>
            </a:pPr>
            <a:endParaRPr lang="en-US" altLang="ja-JP" sz="1000" dirty="0" smtClean="0">
              <a:solidFill>
                <a:schemeClr val="tx1"/>
              </a:solidFill>
              <a:latin typeface="メイリオ" panose="020B0604030504040204" pitchFamily="50" charset="-128"/>
              <a:ea typeface="メイリオ" panose="020B0604030504040204" pitchFamily="50" charset="-128"/>
            </a:endParaRP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・学生主体で「ウォーキング講習会」開催</a:t>
            </a: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　　①正しい歩き方を指導</a:t>
            </a: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　　②神戸にある既存のウォーキングコース等の紹介</a:t>
            </a: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・ウォーキングコースを実際に歩く</a:t>
            </a: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　　①スタート地点は複数用意</a:t>
            </a: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　　②</a:t>
            </a:r>
            <a:r>
              <a:rPr lang="ja-JP" altLang="en-US" sz="2400" dirty="0" smtClean="0">
                <a:solidFill>
                  <a:srgbClr val="FF0000"/>
                </a:solidFill>
                <a:latin typeface="メイリオ" panose="020B0604030504040204" pitchFamily="50" charset="-128"/>
                <a:ea typeface="メイリオ" panose="020B0604030504040204" pitchFamily="50" charset="-128"/>
              </a:rPr>
              <a:t>神戸八社巡り</a:t>
            </a:r>
            <a:r>
              <a:rPr lang="en-US" altLang="ja-JP" sz="2400" dirty="0" smtClean="0">
                <a:solidFill>
                  <a:srgbClr val="FF0000"/>
                </a:solidFill>
                <a:latin typeface="メイリオ" panose="020B0604030504040204" pitchFamily="50" charset="-128"/>
                <a:ea typeface="メイリオ" panose="020B0604030504040204" pitchFamily="50" charset="-128"/>
              </a:rPr>
              <a:t>(</a:t>
            </a:r>
            <a:r>
              <a:rPr lang="ja-JP" altLang="en-US" sz="2400" dirty="0" smtClean="0">
                <a:solidFill>
                  <a:srgbClr val="FF0000"/>
                </a:solidFill>
                <a:latin typeface="メイリオ" panose="020B0604030504040204" pitchFamily="50" charset="-128"/>
                <a:ea typeface="メイリオ" panose="020B0604030504040204" pitchFamily="50" charset="-128"/>
              </a:rPr>
              <a:t>スタンプラリー</a:t>
            </a:r>
            <a:r>
              <a:rPr lang="en-US" altLang="ja-JP" sz="2400" dirty="0" smtClean="0">
                <a:solidFill>
                  <a:srgbClr val="FF0000"/>
                </a:solidFill>
                <a:latin typeface="メイリオ" panose="020B0604030504040204" pitchFamily="50" charset="-128"/>
                <a:ea typeface="メイリオ" panose="020B0604030504040204" pitchFamily="50" charset="-128"/>
              </a:rPr>
              <a:t>)</a:t>
            </a:r>
            <a:r>
              <a:rPr lang="ja-JP" altLang="en-US" sz="2400" dirty="0" smtClean="0">
                <a:solidFill>
                  <a:srgbClr val="FF0000"/>
                </a:solidFill>
                <a:latin typeface="メイリオ" panose="020B0604030504040204" pitchFamily="50" charset="-128"/>
                <a:ea typeface="メイリオ" panose="020B0604030504040204" pitchFamily="50" charset="-128"/>
              </a:rPr>
              <a:t>実施</a:t>
            </a:r>
            <a:endParaRPr lang="en-US" altLang="ja-JP" sz="2400" dirty="0" smtClean="0">
              <a:solidFill>
                <a:srgbClr val="FF0000"/>
              </a:solidFill>
              <a:latin typeface="メイリオ" panose="020B0604030504040204" pitchFamily="50" charset="-128"/>
              <a:ea typeface="メイリオ" panose="020B0604030504040204" pitchFamily="50" charset="-128"/>
            </a:endParaRPr>
          </a:p>
          <a:p>
            <a:pPr eaLnBrk="1" hangingPunct="1">
              <a:lnSpc>
                <a:spcPct val="150000"/>
              </a:lnSpc>
            </a:pPr>
            <a:r>
              <a:rPr lang="ja-JP" altLang="en-US" sz="2400" dirty="0">
                <a:solidFill>
                  <a:schemeClr val="tx1"/>
                </a:solidFill>
                <a:latin typeface="メイリオ" panose="020B0604030504040204" pitchFamily="50" charset="-128"/>
                <a:ea typeface="メイリオ" panose="020B0604030504040204" pitchFamily="50" charset="-128"/>
              </a:rPr>
              <a:t>　</a:t>
            </a:r>
            <a:r>
              <a:rPr lang="ja-JP" altLang="en-US" sz="2400" dirty="0" smtClean="0">
                <a:solidFill>
                  <a:schemeClr val="tx1"/>
                </a:solidFill>
                <a:latin typeface="メイリオ" panose="020B0604030504040204" pitchFamily="50" charset="-128"/>
                <a:ea typeface="メイリオ" panose="020B0604030504040204" pitchFamily="50" charset="-128"/>
              </a:rPr>
              <a:t>　③</a:t>
            </a:r>
            <a:r>
              <a:rPr lang="ja-JP" altLang="en-US" sz="2400" dirty="0" smtClean="0">
                <a:solidFill>
                  <a:srgbClr val="FF0000"/>
                </a:solidFill>
                <a:latin typeface="メイリオ" panose="020B0604030504040204" pitchFamily="50" charset="-128"/>
                <a:ea typeface="メイリオ" panose="020B0604030504040204" pitchFamily="50" charset="-128"/>
              </a:rPr>
              <a:t>南京町と連携しスタンプラリーの景品を用意</a:t>
            </a:r>
          </a:p>
          <a:p>
            <a:pPr eaLnBrk="1" hangingPunct="1">
              <a:lnSpc>
                <a:spcPct val="150000"/>
              </a:lnSpc>
            </a:pPr>
            <a:r>
              <a:rPr lang="ja-JP" altLang="en-US" sz="2400" dirty="0" smtClean="0">
                <a:solidFill>
                  <a:schemeClr val="tx1"/>
                </a:solidFill>
                <a:latin typeface="メイリオ" panose="020B0604030504040204" pitchFamily="50" charset="-128"/>
                <a:ea typeface="メイリオ" panose="020B0604030504040204" pitchFamily="50" charset="-128"/>
              </a:rPr>
              <a:t>　　</a:t>
            </a:r>
            <a:endParaRPr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4" name="タイトル 1"/>
          <p:cNvSpPr txBox="1">
            <a:spLocks/>
          </p:cNvSpPr>
          <p:nvPr/>
        </p:nvSpPr>
        <p:spPr bwMode="auto">
          <a:xfrm>
            <a:off x="1171128" y="1115070"/>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◎活動計画</a:t>
            </a:r>
            <a:endParaRPr lang="ja-JP" altLang="en-US" sz="4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8881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70236" y="972319"/>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◎スタンプラリーを行うメリット</a:t>
            </a:r>
            <a:endParaRPr kumimoji="1" lang="ja-JP" altLang="en-US" sz="4000" dirty="0">
              <a:latin typeface="メイリオ" panose="020B0604030504040204" pitchFamily="50" charset="-128"/>
              <a:ea typeface="メイリオ" panose="020B0604030504040204" pitchFamily="50"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8085" y="1751175"/>
            <a:ext cx="3520683"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テキスト ボックス 3"/>
          <p:cNvSpPr txBox="1"/>
          <p:nvPr/>
        </p:nvSpPr>
        <p:spPr>
          <a:xfrm>
            <a:off x="93193" y="2536647"/>
            <a:ext cx="6981699" cy="3397608"/>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noAutofit/>
          </a:bodyPr>
          <a:lstStyle/>
          <a:p>
            <a:pPr algn="just" rtl="0" fontAlgn="base">
              <a:lnSpc>
                <a:spcPct val="125000"/>
              </a:lnSpc>
              <a:spcBef>
                <a:spcPct val="0"/>
              </a:spcBef>
              <a:spcAft>
                <a:spcPct val="0"/>
              </a:spcAft>
            </a:pPr>
            <a:endParaRPr kumimoji="1" lang="en-US" altLang="ja-JP" sz="1400" kern="1200" dirty="0" smtClean="0">
              <a:solidFill>
                <a:srgbClr val="000000"/>
              </a:solidFill>
              <a:latin typeface="メイリオ" panose="020B0604030504040204" pitchFamily="50" charset="-128"/>
              <a:ea typeface="メイリオ" panose="020B0604030504040204" pitchFamily="50" charset="-128"/>
            </a:endParaRPr>
          </a:p>
          <a:p>
            <a:pPr algn="just">
              <a:lnSpc>
                <a:spcPct val="150000"/>
              </a:lnSpc>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老若男女問わず満足度が高い</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lgn="just">
              <a:lnSpc>
                <a:spcPct val="150000"/>
              </a:lnSpc>
            </a:pPr>
            <a:r>
              <a:rPr kumimoji="1" lang="ja-JP" altLang="en-US" sz="1800" kern="1200" dirty="0">
                <a:solidFill>
                  <a:srgbClr val="000000"/>
                </a:solidFill>
                <a:latin typeface="メイリオ" panose="020B0604030504040204" pitchFamily="50" charset="-128"/>
                <a:ea typeface="メイリオ" panose="020B0604030504040204" pitchFamily="50" charset="-128"/>
              </a:rPr>
              <a:t>　</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a:t>
            </a:r>
            <a:r>
              <a:rPr lang="ja-JP" altLang="en-US" sz="1800" dirty="0" smtClean="0">
                <a:solidFill>
                  <a:srgbClr val="000000"/>
                </a:solidFill>
                <a:latin typeface="メイリオ" panose="020B0604030504040204" pitchFamily="50" charset="-128"/>
                <a:ea typeface="メイリオ" panose="020B0604030504040204" pitchFamily="50" charset="-128"/>
              </a:rPr>
              <a:t>ラリーポイント</a:t>
            </a:r>
            <a:r>
              <a:rPr lang="ja-JP" altLang="en-US" sz="1800" dirty="0">
                <a:solidFill>
                  <a:srgbClr val="000000"/>
                </a:solidFill>
                <a:latin typeface="メイリオ" panose="020B0604030504040204" pitchFamily="50" charset="-128"/>
                <a:ea typeface="メイリオ" panose="020B0604030504040204" pitchFamily="50" charset="-128"/>
              </a:rPr>
              <a:t>の設置数に応じて、立ち寄り店舗数が増える。</a:t>
            </a:r>
            <a:endParaRPr kumimoji="1" lang="en-US" altLang="ja-JP" sz="1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◇対象地域での滞在時間が長くなる</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sz="1800" kern="1200" dirty="0" smtClean="0">
                <a:solidFill>
                  <a:srgbClr val="000000"/>
                </a:solidFill>
                <a:latin typeface="メイリオ" panose="020B0604030504040204" pitchFamily="50" charset="-128"/>
                <a:ea typeface="メイリオ" panose="020B0604030504040204" pitchFamily="50" charset="-128"/>
              </a:rPr>
              <a:t>　　⇒飲食代等を費やす可能性が高くなる</a:t>
            </a:r>
            <a:endParaRPr kumimoji="1" lang="en-US" altLang="ja-JP" sz="1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◇入ったことのない店の発見</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sz="1800" kern="1200" dirty="0">
                <a:solidFill>
                  <a:srgbClr val="000000"/>
                </a:solidFill>
                <a:latin typeface="メイリオ" panose="020B0604030504040204" pitchFamily="50" charset="-128"/>
                <a:ea typeface="メイリオ" panose="020B0604030504040204" pitchFamily="50" charset="-128"/>
              </a:rPr>
              <a:t>　</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◇訪れたことのないエリアを訪問</a:t>
            </a:r>
            <a:endParaRPr kumimoji="1" lang="en-US" altLang="ja-JP" sz="1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◇交流人口の増加</a:t>
            </a:r>
            <a:endParaRPr kumimoji="1" lang="en-US" altLang="ja-JP" sz="1800" kern="1200" dirty="0">
              <a:solidFill>
                <a:srgbClr val="000000"/>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7145426" y="6858867"/>
            <a:ext cx="3520683" cy="468264"/>
          </a:xfrm>
          <a:prstGeom prst="rect">
            <a:avLst/>
          </a:prstGeom>
          <a:noFill/>
        </p:spPr>
        <p:txBody>
          <a:bodyPr wrap="square" lIns="0" tIns="0" rIns="0" bIns="0" rtlCol="0" anchor="t">
            <a:noAutofit/>
          </a:bodyPr>
          <a:lstStyle/>
          <a:p>
            <a:pPr algn="ctr" rtl="0" fontAlgn="base">
              <a:lnSpc>
                <a:spcPct val="125000"/>
              </a:lnSpc>
              <a:spcBef>
                <a:spcPct val="0"/>
              </a:spcBef>
              <a:spcAft>
                <a:spcPct val="0"/>
              </a:spcAft>
            </a:pPr>
            <a:r>
              <a:rPr kumimoji="1" lang="ja-JP" altLang="en-US" sz="2800" kern="1200" dirty="0" smtClean="0">
                <a:solidFill>
                  <a:srgbClr val="000000"/>
                </a:solidFill>
                <a:latin typeface="メイリオ" panose="020B0604030504040204" pitchFamily="50" charset="-128"/>
                <a:ea typeface="メイリオ" panose="020B0604030504040204" pitchFamily="50" charset="-128"/>
              </a:rPr>
              <a:t>参考資料：奈良県</a:t>
            </a:r>
          </a:p>
        </p:txBody>
      </p:sp>
    </p:spTree>
    <p:extLst>
      <p:ext uri="{BB962C8B-B14F-4D97-AF65-F5344CB8AC3E}">
        <p14:creationId xmlns:p14="http://schemas.microsoft.com/office/powerpoint/2010/main" val="2307173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1171128" y="899170"/>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◎問題点と改善策</a:t>
            </a:r>
            <a:endParaRPr lang="ja-JP" altLang="en-US" sz="40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22164" y="1620391"/>
            <a:ext cx="9721080" cy="4248472"/>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t">
            <a:noAutofit/>
          </a:bodyPr>
          <a:lstStyle/>
          <a:p>
            <a:pPr algn="just" rtl="0" fontAlgn="base">
              <a:lnSpc>
                <a:spcPct val="250000"/>
              </a:lnSpc>
              <a:spcBef>
                <a:spcPct val="0"/>
              </a:spcBef>
              <a:spcAft>
                <a:spcPct val="0"/>
              </a:spcAft>
            </a:pPr>
            <a:endParaRPr kumimoji="1" lang="en-US" altLang="ja-JP" sz="1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50000"/>
              </a:lnSpc>
              <a:spcBef>
                <a:spcPct val="0"/>
              </a:spcBef>
              <a:spcAft>
                <a:spcPct val="0"/>
              </a:spcAft>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◇スタンプラリー台紙を失くしてしまう人がいるのではないか</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50000"/>
              </a:lnSpc>
              <a:spcBef>
                <a:spcPct val="0"/>
              </a:spcBef>
              <a:spcAft>
                <a:spcPct val="0"/>
              </a:spcAft>
            </a:pPr>
            <a:r>
              <a:rPr kumimoji="1" lang="ja-JP" altLang="en-US" sz="1800" kern="1200" dirty="0">
                <a:solidFill>
                  <a:srgbClr val="000000"/>
                </a:solidFill>
                <a:latin typeface="メイリオ" panose="020B0604030504040204" pitchFamily="50" charset="-128"/>
                <a:ea typeface="メイリオ" panose="020B0604030504040204" pitchFamily="50" charset="-128"/>
              </a:rPr>
              <a:t>　</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　　⇒台紙を有料化</a:t>
            </a:r>
            <a:r>
              <a:rPr kumimoji="1" lang="en-US" altLang="ja-JP" sz="1800" kern="1200" dirty="0" smtClean="0">
                <a:solidFill>
                  <a:srgbClr val="000000"/>
                </a:solidFill>
                <a:latin typeface="メイリオ" panose="020B0604030504040204" pitchFamily="50" charset="-128"/>
                <a:ea typeface="メイリオ" panose="020B0604030504040204" pitchFamily="50" charset="-128"/>
              </a:rPr>
              <a:t>(1</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冊</a:t>
            </a:r>
            <a:r>
              <a:rPr kumimoji="1" lang="en-US" altLang="ja-JP" sz="1800" kern="1200" dirty="0" smtClean="0">
                <a:solidFill>
                  <a:srgbClr val="000000"/>
                </a:solidFill>
                <a:latin typeface="メイリオ" panose="020B0604030504040204" pitchFamily="50" charset="-128"/>
                <a:ea typeface="メイリオ" panose="020B0604030504040204" pitchFamily="50" charset="-128"/>
              </a:rPr>
              <a:t>200</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円程度</a:t>
            </a:r>
            <a:r>
              <a:rPr kumimoji="1" lang="en-US" altLang="ja-JP" sz="1800" kern="1200" dirty="0" smtClean="0">
                <a:solidFill>
                  <a:srgbClr val="000000"/>
                </a:solidFill>
                <a:latin typeface="メイリオ" panose="020B0604030504040204" pitchFamily="50" charset="-128"/>
                <a:ea typeface="メイリオ" panose="020B0604030504040204" pitchFamily="50" charset="-128"/>
              </a:rPr>
              <a:t>)</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し、経費削減とともに失くす可能性を減らす</a:t>
            </a:r>
            <a:endParaRPr kumimoji="1" lang="en-US" altLang="ja-JP" sz="1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50000"/>
              </a:lnSpc>
              <a:spcBef>
                <a:spcPct val="0"/>
              </a:spcBef>
              <a:spcAft>
                <a:spcPct val="0"/>
              </a:spcAft>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　　⇒スタンプの個数に応じて、神戸市内にある店や食事処で割引券として利用可能にする</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50000"/>
              </a:lnSpc>
              <a:spcBef>
                <a:spcPct val="0"/>
              </a:spcBef>
              <a:spcAft>
                <a:spcPct val="0"/>
              </a:spcAft>
            </a:pPr>
            <a:r>
              <a:rPr kumimoji="1" lang="ja-JP" altLang="en-US" sz="1800" kern="1200" dirty="0">
                <a:solidFill>
                  <a:srgbClr val="000000"/>
                </a:solidFill>
                <a:latin typeface="メイリオ" panose="020B0604030504040204" pitchFamily="50" charset="-128"/>
                <a:ea typeface="メイリオ" panose="020B0604030504040204" pitchFamily="50" charset="-128"/>
              </a:rPr>
              <a:t>　</a:t>
            </a:r>
            <a:r>
              <a:rPr kumimoji="1" lang="ja-JP" altLang="en-US" sz="1800" kern="1200" dirty="0" smtClean="0">
                <a:solidFill>
                  <a:srgbClr val="000000"/>
                </a:solidFill>
                <a:latin typeface="メイリオ" panose="020B0604030504040204" pitchFamily="50" charset="-128"/>
                <a:ea typeface="メイリオ" panose="020B0604030504040204" pitchFamily="50" charset="-128"/>
              </a:rPr>
              <a:t>　　　</a:t>
            </a:r>
            <a:r>
              <a:rPr kumimoji="1" lang="en-US" altLang="ja-JP" kern="1200" dirty="0" smtClean="0">
                <a:solidFill>
                  <a:srgbClr val="000000"/>
                </a:solidFill>
                <a:latin typeface="メイリオ" panose="020B0604030504040204" pitchFamily="50" charset="-128"/>
                <a:ea typeface="メイリオ" panose="020B0604030504040204" pitchFamily="50" charset="-128"/>
              </a:rPr>
              <a:t>ex.</a:t>
            </a:r>
            <a:r>
              <a:rPr kumimoji="1" lang="ja-JP" altLang="en-US" kern="1200" dirty="0" smtClean="0">
                <a:solidFill>
                  <a:srgbClr val="000000"/>
                </a:solidFill>
                <a:latin typeface="メイリオ" panose="020B0604030504040204" pitchFamily="50" charset="-128"/>
                <a:ea typeface="メイリオ" panose="020B0604030504040204" pitchFamily="50" charset="-128"/>
              </a:rPr>
              <a:t>南京町商店街で使える商品券などを考案中</a:t>
            </a:r>
            <a:endParaRPr kumimoji="1" lang="ja-JP" altLang="en-US" sz="1800" kern="1200" dirty="0" smtClean="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56203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1166135" y="900435"/>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◎神戸八社巡りとは</a:t>
            </a:r>
            <a:endParaRPr lang="ja-JP" altLang="en-US" sz="40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507649" y="1486296"/>
            <a:ext cx="9721080" cy="4896544"/>
          </a:xfrm>
          <a:prstGeom prst="rect">
            <a:avLst/>
          </a:prstGeom>
          <a:noFill/>
        </p:spPr>
        <p:txBody>
          <a:bodyPr wrap="square" lIns="0" tIns="0" rIns="0" bIns="0" rtlCol="0" anchor="t">
            <a:noAutofit/>
          </a:bodyPr>
          <a:lstStyle/>
          <a:p>
            <a:pPr algn="just" rtl="0" fontAlgn="base">
              <a:lnSpc>
                <a:spcPct val="20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◇生田神社を囲むように建つ、生田裔神</a:t>
            </a:r>
            <a:r>
              <a:rPr lang="en-US" altLang="ja-JP" dirty="0" smtClean="0">
                <a:solidFill>
                  <a:srgbClr val="000000"/>
                </a:solidFill>
                <a:latin typeface="メイリオ" panose="020B0604030504040204" pitchFamily="50" charset="-128"/>
                <a:ea typeface="メイリオ" panose="020B0604030504040204" pitchFamily="50" charset="-128"/>
              </a:rPr>
              <a:t>(</a:t>
            </a:r>
            <a:r>
              <a:rPr lang="ja-JP" altLang="en-US" dirty="0" smtClean="0">
                <a:solidFill>
                  <a:srgbClr val="000000"/>
                </a:solidFill>
                <a:latin typeface="メイリオ" panose="020B0604030504040204" pitchFamily="50" charset="-128"/>
                <a:ea typeface="メイリオ" panose="020B0604030504040204" pitchFamily="50" charset="-128"/>
              </a:rPr>
              <a:t>えいしん</a:t>
            </a:r>
            <a:r>
              <a:rPr lang="en-US" altLang="ja-JP" dirty="0" smtClean="0">
                <a:solidFill>
                  <a:srgbClr val="000000"/>
                </a:solidFill>
                <a:latin typeface="メイリオ" panose="020B0604030504040204" pitchFamily="50" charset="-128"/>
                <a:ea typeface="メイリオ" panose="020B0604030504040204" pitchFamily="50" charset="-128"/>
              </a:rPr>
              <a:t>)</a:t>
            </a:r>
            <a:r>
              <a:rPr lang="ja-JP" altLang="en-US" dirty="0" smtClean="0">
                <a:solidFill>
                  <a:srgbClr val="000000"/>
                </a:solidFill>
                <a:latin typeface="メイリオ" panose="020B0604030504040204" pitchFamily="50" charset="-128"/>
                <a:ea typeface="メイリオ" panose="020B0604030504040204" pitchFamily="50" charset="-128"/>
              </a:rPr>
              <a:t>八社と呼ばれる八神社</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◇「八」という数字には八百万</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r>
              <a:rPr kumimoji="1" lang="ja-JP" altLang="en-US" kern="1200" dirty="0" smtClean="0">
                <a:solidFill>
                  <a:srgbClr val="000000"/>
                </a:solidFill>
                <a:latin typeface="メイリオ" panose="020B0604030504040204" pitchFamily="50" charset="-128"/>
                <a:ea typeface="メイリオ" panose="020B0604030504040204" pitchFamily="50" charset="-128"/>
              </a:rPr>
              <a:t>やおよろず</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r>
              <a:rPr kumimoji="1" lang="ja-JP" altLang="en-US" kern="1200" dirty="0" smtClean="0">
                <a:solidFill>
                  <a:srgbClr val="000000"/>
                </a:solidFill>
                <a:latin typeface="メイリオ" panose="020B0604030504040204" pitchFamily="50" charset="-128"/>
                <a:ea typeface="メイリオ" panose="020B0604030504040204" pitchFamily="50" charset="-128"/>
              </a:rPr>
              <a:t>、つまり全ての神様にお参りすること</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◇各神社には「厄除け」や「商売繁盛」、「縁結び」などが祈願できる</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◇節分の日に八社を巡拝し、厄を</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払い願いを祈る風習あり</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kumimoji="1" lang="ja-JP" altLang="en-US" kern="1200" dirty="0" smtClean="0">
                <a:solidFill>
                  <a:srgbClr val="000000"/>
                </a:solidFill>
                <a:latin typeface="メイリオ" panose="020B0604030504040204" pitchFamily="50" charset="-128"/>
                <a:ea typeface="メイリオ" panose="020B0604030504040204" pitchFamily="50" charset="-128"/>
              </a:rPr>
              <a:t>　</a:t>
            </a:r>
            <a:r>
              <a:rPr kumimoji="1" lang="ja-JP" altLang="en-US" sz="2800" kern="1200" dirty="0" smtClean="0">
                <a:solidFill>
                  <a:srgbClr val="000000"/>
                </a:solidFill>
                <a:latin typeface="メイリオ" panose="020B0604030504040204" pitchFamily="50" charset="-128"/>
                <a:ea typeface="メイリオ" panose="020B0604030504040204" pitchFamily="50" charset="-128"/>
              </a:rPr>
              <a:t>◎</a:t>
            </a:r>
            <a:r>
              <a:rPr kumimoji="1" lang="ja-JP" altLang="en-US" sz="2800" kern="1200" dirty="0" smtClean="0">
                <a:solidFill>
                  <a:srgbClr val="FF0000"/>
                </a:solidFill>
                <a:latin typeface="メイリオ" panose="020B0604030504040204" pitchFamily="50" charset="-128"/>
                <a:ea typeface="メイリオ" panose="020B0604030504040204" pitchFamily="50" charset="-128"/>
              </a:rPr>
              <a:t>運動不足改善</a:t>
            </a:r>
            <a:endParaRPr kumimoji="1" lang="en-US" altLang="ja-JP" sz="2800" kern="1200" dirty="0" smtClean="0">
              <a:solidFill>
                <a:srgbClr val="FF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lang="ja-JP" altLang="en-US" sz="2800" dirty="0">
                <a:solidFill>
                  <a:srgbClr val="000000"/>
                </a:solidFill>
                <a:latin typeface="メイリオ" panose="020B0604030504040204" pitchFamily="50" charset="-128"/>
                <a:ea typeface="メイリオ" panose="020B0604030504040204" pitchFamily="50" charset="-128"/>
              </a:rPr>
              <a:t> </a:t>
            </a:r>
            <a:r>
              <a:rPr lang="ja-JP" altLang="en-US" sz="2800" dirty="0" smtClean="0">
                <a:solidFill>
                  <a:srgbClr val="000000"/>
                </a:solidFill>
                <a:latin typeface="メイリオ" panose="020B0604030504040204" pitchFamily="50" charset="-128"/>
                <a:ea typeface="メイリオ" panose="020B0604030504040204" pitchFamily="50" charset="-128"/>
              </a:rPr>
              <a:t> ◎総距離約</a:t>
            </a:r>
            <a:r>
              <a:rPr lang="en-US" altLang="ja-JP" sz="2800" dirty="0" smtClean="0">
                <a:solidFill>
                  <a:srgbClr val="000000"/>
                </a:solidFill>
                <a:latin typeface="メイリオ" panose="020B0604030504040204" pitchFamily="50" charset="-128"/>
                <a:ea typeface="メイリオ" panose="020B0604030504040204" pitchFamily="50" charset="-128"/>
              </a:rPr>
              <a:t>14㎞</a:t>
            </a:r>
          </a:p>
          <a:p>
            <a:pPr algn="just" rtl="0" fontAlgn="base">
              <a:lnSpc>
                <a:spcPct val="200000"/>
              </a:lnSpc>
              <a:spcBef>
                <a:spcPct val="0"/>
              </a:spcBef>
              <a:spcAft>
                <a:spcPct val="0"/>
              </a:spcAft>
            </a:pPr>
            <a:r>
              <a:rPr lang="ja-JP" altLang="en-US" sz="2800" dirty="0" smtClean="0">
                <a:solidFill>
                  <a:srgbClr val="000000"/>
                </a:solidFill>
                <a:latin typeface="メイリオ" panose="020B0604030504040204" pitchFamily="50" charset="-128"/>
                <a:ea typeface="メイリオ" panose="020B0604030504040204" pitchFamily="50" charset="-128"/>
              </a:rPr>
              <a:t>  ◎神戸の歴史文化認識　　</a:t>
            </a:r>
            <a:endParaRPr kumimoji="1" lang="ja-JP" altLang="en-US" sz="2800" kern="1200" dirty="0" smtClean="0">
              <a:solidFill>
                <a:srgbClr val="000000"/>
              </a:solidFill>
              <a:latin typeface="メイリオ" panose="020B0604030504040204" pitchFamily="50" charset="-128"/>
              <a:ea typeface="メイリオ" panose="020B0604030504040204" pitchFamily="50" charset="-128"/>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513" y="3492599"/>
            <a:ext cx="5275216" cy="38884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540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71128" y="1116335"/>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◎学生向けにアンケートを実施</a:t>
            </a:r>
            <a:endParaRPr kumimoji="1" lang="ja-JP" altLang="en-US" sz="40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666180" y="1836415"/>
            <a:ext cx="9649072" cy="4896544"/>
          </a:xfrm>
          <a:prstGeom prst="rect">
            <a:avLst/>
          </a:prstGeom>
          <a:noFill/>
        </p:spPr>
        <p:txBody>
          <a:bodyPr wrap="square" lIns="0" tIns="0" rIns="0" bIns="0" rtlCol="0" anchor="t">
            <a:noAutofit/>
          </a:bodyPr>
          <a:lstStyle/>
          <a:p>
            <a:pPr algn="just" rtl="0" fontAlgn="base">
              <a:lnSpc>
                <a:spcPct val="150000"/>
              </a:lnSpc>
              <a:spcBef>
                <a:spcPct val="0"/>
              </a:spcBef>
              <a:spcAft>
                <a:spcPct val="0"/>
              </a:spcAft>
            </a:pPr>
            <a:endParaRPr kumimoji="1" lang="en-US" altLang="ja-JP" sz="11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◇目的</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⇒神戸八社巡りのニーズ調査、若者</a:t>
            </a:r>
            <a:r>
              <a:rPr lang="en-US" altLang="ja-JP" dirty="0" smtClean="0">
                <a:solidFill>
                  <a:srgbClr val="000000"/>
                </a:solidFill>
                <a:latin typeface="メイリオ" panose="020B0604030504040204" pitchFamily="50" charset="-128"/>
                <a:ea typeface="メイリオ" panose="020B0604030504040204" pitchFamily="50" charset="-128"/>
              </a:rPr>
              <a:t>(20</a:t>
            </a:r>
            <a:r>
              <a:rPr lang="ja-JP" altLang="en-US" dirty="0" smtClean="0">
                <a:solidFill>
                  <a:srgbClr val="000000"/>
                </a:solidFill>
                <a:latin typeface="メイリオ" panose="020B0604030504040204" pitchFamily="50" charset="-128"/>
                <a:ea typeface="メイリオ" panose="020B0604030504040204" pitchFamily="50" charset="-128"/>
              </a:rPr>
              <a:t>代</a:t>
            </a:r>
            <a:r>
              <a:rPr lang="en-US" altLang="ja-JP" dirty="0" smtClean="0">
                <a:solidFill>
                  <a:srgbClr val="000000"/>
                </a:solidFill>
                <a:latin typeface="メイリオ" panose="020B0604030504040204" pitchFamily="50" charset="-128"/>
                <a:ea typeface="メイリオ" panose="020B0604030504040204" pitchFamily="50" charset="-128"/>
              </a:rPr>
              <a:t>)</a:t>
            </a:r>
            <a:r>
              <a:rPr lang="ja-JP" altLang="en-US" dirty="0" smtClean="0">
                <a:solidFill>
                  <a:srgbClr val="000000"/>
                </a:solidFill>
                <a:latin typeface="メイリオ" panose="020B0604030504040204" pitchFamily="50" charset="-128"/>
                <a:ea typeface="メイリオ" panose="020B0604030504040204" pitchFamily="50" charset="-128"/>
              </a:rPr>
              <a:t>の参加意思調査</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◇実施人数</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⇒男</a:t>
            </a:r>
            <a:r>
              <a:rPr lang="en-US" altLang="ja-JP" dirty="0" smtClean="0">
                <a:solidFill>
                  <a:srgbClr val="000000"/>
                </a:solidFill>
                <a:latin typeface="メイリオ" panose="020B0604030504040204" pitchFamily="50" charset="-128"/>
                <a:ea typeface="メイリオ" panose="020B0604030504040204" pitchFamily="50" charset="-128"/>
              </a:rPr>
              <a:t>:45</a:t>
            </a:r>
            <a:r>
              <a:rPr lang="ja-JP" altLang="en-US" dirty="0" smtClean="0">
                <a:solidFill>
                  <a:srgbClr val="000000"/>
                </a:solidFill>
                <a:latin typeface="メイリオ" panose="020B0604030504040204" pitchFamily="50" charset="-128"/>
                <a:ea typeface="メイリオ" panose="020B0604030504040204" pitchFamily="50" charset="-128"/>
              </a:rPr>
              <a:t>人、女</a:t>
            </a:r>
            <a:r>
              <a:rPr lang="en-US" altLang="ja-JP" dirty="0" smtClean="0">
                <a:solidFill>
                  <a:srgbClr val="000000"/>
                </a:solidFill>
                <a:latin typeface="メイリオ" panose="020B0604030504040204" pitchFamily="50" charset="-128"/>
                <a:ea typeface="メイリオ" panose="020B0604030504040204" pitchFamily="50" charset="-128"/>
              </a:rPr>
              <a:t>:51</a:t>
            </a:r>
            <a:r>
              <a:rPr lang="ja-JP" altLang="en-US" dirty="0" smtClean="0">
                <a:solidFill>
                  <a:srgbClr val="000000"/>
                </a:solidFill>
                <a:latin typeface="メイリオ" panose="020B0604030504040204" pitchFamily="50" charset="-128"/>
                <a:ea typeface="メイリオ" panose="020B0604030504040204" pitchFamily="50" charset="-128"/>
              </a:rPr>
              <a:t>人　（計</a:t>
            </a:r>
            <a:r>
              <a:rPr lang="en-US" altLang="ja-JP" dirty="0" smtClean="0">
                <a:solidFill>
                  <a:srgbClr val="000000"/>
                </a:solidFill>
                <a:latin typeface="メイリオ" panose="020B0604030504040204" pitchFamily="50" charset="-128"/>
                <a:ea typeface="メイリオ" panose="020B0604030504040204" pitchFamily="50" charset="-128"/>
              </a:rPr>
              <a:t>96</a:t>
            </a:r>
            <a:r>
              <a:rPr lang="ja-JP" altLang="en-US" dirty="0">
                <a:solidFill>
                  <a:srgbClr val="000000"/>
                </a:solidFill>
                <a:latin typeface="メイリオ" panose="020B0604030504040204" pitchFamily="50" charset="-128"/>
                <a:ea typeface="メイリオ" panose="020B0604030504040204" pitchFamily="50" charset="-128"/>
              </a:rPr>
              <a:t>人</a:t>
            </a:r>
            <a:r>
              <a:rPr lang="ja-JP" altLang="en-US" dirty="0" smtClean="0">
                <a:solidFill>
                  <a:srgbClr val="000000"/>
                </a:solidFill>
                <a:latin typeface="メイリオ" panose="020B0604030504040204" pitchFamily="50" charset="-128"/>
                <a:ea typeface="メイリオ" panose="020B0604030504040204" pitchFamily="50" charset="-128"/>
              </a:rPr>
              <a:t>）</a:t>
            </a:r>
            <a:endParaRPr lang="en-US" altLang="ja-JP" dirty="0" smtClean="0">
              <a:solidFill>
                <a:srgbClr val="000000"/>
              </a:solidFill>
              <a:latin typeface="メイリオ" panose="020B0604030504040204" pitchFamily="50" charset="-128"/>
              <a:ea typeface="メイリオ"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3865551249"/>
              </p:ext>
            </p:extLst>
          </p:nvPr>
        </p:nvGraphicFramePr>
        <p:xfrm>
          <a:off x="673076" y="435669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p:cNvGraphicFramePr>
            <a:graphicFrameLocks/>
          </p:cNvGraphicFramePr>
          <p:nvPr>
            <p:extLst>
              <p:ext uri="{D42A27DB-BD31-4B8C-83A1-F6EECF244321}">
                <p14:modId xmlns:p14="http://schemas.microsoft.com/office/powerpoint/2010/main" val="1938120918"/>
              </p:ext>
            </p:extLst>
          </p:nvPr>
        </p:nvGraphicFramePr>
        <p:xfrm>
          <a:off x="5202684" y="4356695"/>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1284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71128" y="1116335"/>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◎アンケート結果</a:t>
            </a:r>
            <a:endParaRPr kumimoji="1" lang="ja-JP" altLang="en-US" sz="40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1674292" y="1476375"/>
            <a:ext cx="7776864" cy="792088"/>
          </a:xfrm>
          <a:prstGeom prst="rect">
            <a:avLst/>
          </a:prstGeom>
          <a:noFill/>
        </p:spPr>
        <p:txBody>
          <a:bodyPr wrap="square" lIns="0" tIns="0" rIns="0" bIns="0" rtlCol="0" anchor="t">
            <a:noAutofit/>
          </a:bodyPr>
          <a:lstStyle/>
          <a:p>
            <a:pPr algn="just" rtl="0" fontAlgn="base">
              <a:lnSpc>
                <a:spcPct val="150000"/>
              </a:lnSpc>
              <a:spcBef>
                <a:spcPct val="0"/>
              </a:spcBef>
              <a:spcAft>
                <a:spcPct val="0"/>
              </a:spcAft>
            </a:pPr>
            <a:endParaRPr kumimoji="1" lang="en-US" altLang="ja-JP" sz="105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rPr>
              <a:t>　</a:t>
            </a:r>
            <a:r>
              <a:rPr lang="en-US" altLang="ja-JP" sz="2400" dirty="0" smtClean="0">
                <a:solidFill>
                  <a:srgbClr val="000000"/>
                </a:solidFill>
                <a:latin typeface="メイリオ" panose="020B0604030504040204" pitchFamily="50" charset="-128"/>
                <a:ea typeface="メイリオ" panose="020B0604030504040204" pitchFamily="50" charset="-128"/>
              </a:rPr>
              <a:t>Q.1</a:t>
            </a:r>
            <a:r>
              <a:rPr lang="ja-JP" altLang="en-US" sz="2400" dirty="0" smtClean="0">
                <a:solidFill>
                  <a:srgbClr val="000000"/>
                </a:solidFill>
                <a:latin typeface="メイリオ" panose="020B0604030504040204" pitchFamily="50" charset="-128"/>
                <a:ea typeface="メイリオ" panose="020B0604030504040204" pitchFamily="50" charset="-128"/>
              </a:rPr>
              <a:t>　あなたは神戸八社巡りを知っていますか？</a:t>
            </a:r>
            <a:endParaRPr lang="en-US" altLang="ja-JP" sz="24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rPr>
              <a:t>　</a:t>
            </a:r>
            <a:endParaRPr lang="en-US" altLang="ja-JP" sz="2400" dirty="0" smtClean="0">
              <a:solidFill>
                <a:srgbClr val="000000"/>
              </a:solidFill>
              <a:latin typeface="メイリオ" panose="020B0604030504040204" pitchFamily="50" charset="-128"/>
              <a:ea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4201800061"/>
              </p:ext>
            </p:extLst>
          </p:nvPr>
        </p:nvGraphicFramePr>
        <p:xfrm>
          <a:off x="450156" y="2772519"/>
          <a:ext cx="4752528" cy="3319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p:cNvGraphicFramePr>
            <a:graphicFrameLocks/>
          </p:cNvGraphicFramePr>
          <p:nvPr>
            <p:extLst>
              <p:ext uri="{D42A27DB-BD31-4B8C-83A1-F6EECF244321}">
                <p14:modId xmlns:p14="http://schemas.microsoft.com/office/powerpoint/2010/main" val="468349078"/>
              </p:ext>
            </p:extLst>
          </p:nvPr>
        </p:nvGraphicFramePr>
        <p:xfrm>
          <a:off x="4698628" y="2700511"/>
          <a:ext cx="5472608" cy="34632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1091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1157255" y="1044575"/>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a:t>
            </a:r>
            <a:r>
              <a:rPr lang="ja-JP" altLang="en-US" sz="4000" dirty="0">
                <a:latin typeface="メイリオ" panose="020B0604030504040204" pitchFamily="50" charset="-128"/>
                <a:ea typeface="メイリオ" panose="020B0604030504040204" pitchFamily="50" charset="-128"/>
              </a:rPr>
              <a:t>アンケート結果</a:t>
            </a:r>
          </a:p>
        </p:txBody>
      </p:sp>
      <p:sp>
        <p:nvSpPr>
          <p:cNvPr id="4" name="テキスト ボックス 3"/>
          <p:cNvSpPr txBox="1"/>
          <p:nvPr/>
        </p:nvSpPr>
        <p:spPr>
          <a:xfrm>
            <a:off x="1314252" y="1476375"/>
            <a:ext cx="8568952" cy="792088"/>
          </a:xfrm>
          <a:prstGeom prst="rect">
            <a:avLst/>
          </a:prstGeom>
          <a:noFill/>
        </p:spPr>
        <p:txBody>
          <a:bodyPr wrap="square" lIns="0" tIns="0" rIns="0" bIns="0" rtlCol="0" anchor="t">
            <a:noAutofit/>
          </a:bodyPr>
          <a:lstStyle/>
          <a:p>
            <a:pPr algn="just" rtl="0" fontAlgn="base">
              <a:lnSpc>
                <a:spcPct val="150000"/>
              </a:lnSpc>
              <a:spcBef>
                <a:spcPct val="0"/>
              </a:spcBef>
              <a:spcAft>
                <a:spcPct val="0"/>
              </a:spcAft>
            </a:pPr>
            <a:endParaRPr kumimoji="1" lang="en-US" altLang="ja-JP" sz="105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rPr>
              <a:t>　</a:t>
            </a:r>
            <a:r>
              <a:rPr lang="en-US" altLang="ja-JP" sz="2400" dirty="0" smtClean="0">
                <a:solidFill>
                  <a:srgbClr val="000000"/>
                </a:solidFill>
                <a:latin typeface="メイリオ" panose="020B0604030504040204" pitchFamily="50" charset="-128"/>
                <a:ea typeface="メイリオ" panose="020B0604030504040204" pitchFamily="50" charset="-128"/>
              </a:rPr>
              <a:t>Q.</a:t>
            </a:r>
            <a:r>
              <a:rPr lang="ja-JP" altLang="en-US" sz="2400" dirty="0" smtClean="0">
                <a:solidFill>
                  <a:srgbClr val="000000"/>
                </a:solidFill>
                <a:latin typeface="メイリオ" panose="020B0604030504040204" pitchFamily="50" charset="-128"/>
                <a:ea typeface="メイリオ" panose="020B0604030504040204" pitchFamily="50" charset="-128"/>
              </a:rPr>
              <a:t>２　あなたは神戸八社巡りに参加したいと思いますか？</a:t>
            </a:r>
            <a:endParaRPr lang="en-US" altLang="ja-JP" sz="24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400" dirty="0">
                <a:solidFill>
                  <a:srgbClr val="000000"/>
                </a:solidFill>
                <a:latin typeface="メイリオ" panose="020B0604030504040204" pitchFamily="50" charset="-128"/>
                <a:ea typeface="メイリオ" panose="020B0604030504040204" pitchFamily="50" charset="-128"/>
              </a:rPr>
              <a:t>　</a:t>
            </a:r>
            <a:endParaRPr lang="en-US" altLang="ja-JP" sz="2400" dirty="0" smtClean="0">
              <a:solidFill>
                <a:srgbClr val="000000"/>
              </a:solidFill>
              <a:latin typeface="メイリオ" panose="020B0604030504040204" pitchFamily="50" charset="-128"/>
              <a:ea typeface="メイリオ"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1349314177"/>
              </p:ext>
            </p:extLst>
          </p:nvPr>
        </p:nvGraphicFramePr>
        <p:xfrm>
          <a:off x="5202684" y="2484487"/>
          <a:ext cx="5256584" cy="3391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a:graphicFrameLocks/>
          </p:cNvGraphicFramePr>
          <p:nvPr>
            <p:extLst>
              <p:ext uri="{D42A27DB-BD31-4B8C-83A1-F6EECF244321}">
                <p14:modId xmlns:p14="http://schemas.microsoft.com/office/powerpoint/2010/main" val="164022987"/>
              </p:ext>
            </p:extLst>
          </p:nvPr>
        </p:nvGraphicFramePr>
        <p:xfrm>
          <a:off x="438898" y="2477591"/>
          <a:ext cx="5436096" cy="3391272"/>
        </p:xfrm>
        <a:graphic>
          <a:graphicData uri="http://schemas.openxmlformats.org/drawingml/2006/chart">
            <c:chart xmlns:c="http://schemas.openxmlformats.org/drawingml/2006/chart" xmlns:r="http://schemas.openxmlformats.org/officeDocument/2006/relationships" r:id="rId4"/>
          </a:graphicData>
        </a:graphic>
      </p:graphicFrame>
      <p:sp>
        <p:nvSpPr>
          <p:cNvPr id="2" name="右矢印 1"/>
          <p:cNvSpPr/>
          <p:nvPr/>
        </p:nvSpPr>
        <p:spPr>
          <a:xfrm>
            <a:off x="378148" y="5856895"/>
            <a:ext cx="2173221" cy="1512168"/>
          </a:xfrm>
          <a:prstGeom prst="rightArrow">
            <a:avLst/>
          </a:prstGeom>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sp>
        <p:nvSpPr>
          <p:cNvPr id="7" name="テキスト ボックス 6"/>
          <p:cNvSpPr txBox="1"/>
          <p:nvPr/>
        </p:nvSpPr>
        <p:spPr>
          <a:xfrm>
            <a:off x="852690" y="6229487"/>
            <a:ext cx="1224136" cy="432048"/>
          </a:xfrm>
          <a:prstGeom prst="rect">
            <a:avLst/>
          </a:prstGeom>
          <a:noFill/>
        </p:spPr>
        <p:txBody>
          <a:bodyPr wrap="square" lIns="0" tIns="0" rIns="0" bIns="0" rtlCol="0" anchor="t">
            <a:noAutofit/>
          </a:bodyPr>
          <a:lstStyle/>
          <a:p>
            <a:pPr algn="just" rtl="0" fontAlgn="base">
              <a:lnSpc>
                <a:spcPct val="125000"/>
              </a:lnSpc>
              <a:spcBef>
                <a:spcPct val="0"/>
              </a:spcBef>
              <a:spcAft>
                <a:spcPct val="0"/>
              </a:spcAft>
            </a:pPr>
            <a:r>
              <a:rPr lang="ja-JP" altLang="en-US" sz="4800" b="1" dirty="0">
                <a:solidFill>
                  <a:schemeClr val="bg1"/>
                </a:solidFill>
                <a:latin typeface="メイリオ" panose="020B0604030504040204" pitchFamily="50" charset="-128"/>
                <a:ea typeface="メイリオ" panose="020B0604030504040204" pitchFamily="50" charset="-128"/>
              </a:rPr>
              <a:t>結果</a:t>
            </a:r>
            <a:endParaRPr kumimoji="1" lang="en-US" altLang="ja-JP" sz="4800" b="1" kern="1200" dirty="0" smtClean="0">
              <a:solidFill>
                <a:schemeClr val="bg1"/>
              </a:solidFill>
              <a:latin typeface="メイリオ" panose="020B0604030504040204" pitchFamily="50" charset="-128"/>
              <a:ea typeface="メイリオ" panose="020B0604030504040204" pitchFamily="50" charset="-128"/>
            </a:endParaRPr>
          </a:p>
          <a:p>
            <a:pPr algn="just" rtl="0" fontAlgn="base">
              <a:lnSpc>
                <a:spcPct val="125000"/>
              </a:lnSpc>
              <a:spcBef>
                <a:spcPct val="0"/>
              </a:spcBef>
              <a:spcAft>
                <a:spcPct val="0"/>
              </a:spcAft>
            </a:pPr>
            <a:endParaRPr kumimoji="1" lang="ja-JP" altLang="en-US" sz="4800" b="1" kern="1200" dirty="0" smtClean="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709843" y="5844926"/>
            <a:ext cx="7854620" cy="1536106"/>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noAutofit/>
          </a:bodyPr>
          <a:lstStyle/>
          <a:p>
            <a:pPr algn="just" rtl="0" fontAlgn="base">
              <a:lnSpc>
                <a:spcPct val="125000"/>
              </a:lnSpc>
              <a:spcBef>
                <a:spcPct val="0"/>
              </a:spcBef>
              <a:spcAft>
                <a:spcPct val="0"/>
              </a:spcAft>
            </a:pPr>
            <a:endParaRPr kumimoji="1" lang="en-US" altLang="ja-JP" sz="11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25000"/>
              </a:lnSpc>
              <a:spcBef>
                <a:spcPct val="0"/>
              </a:spcBef>
              <a:spcAft>
                <a:spcPct val="0"/>
              </a:spcAft>
            </a:pPr>
            <a:r>
              <a:rPr kumimoji="1" lang="ja-JP" altLang="en-US" sz="2400" kern="1200" dirty="0" smtClean="0">
                <a:solidFill>
                  <a:srgbClr val="000000"/>
                </a:solidFill>
                <a:latin typeface="メイリオ" panose="020B0604030504040204" pitchFamily="50" charset="-128"/>
                <a:ea typeface="メイリオ" panose="020B0604030504040204" pitchFamily="50" charset="-128"/>
              </a:rPr>
              <a:t> ◇若い人の半数以上が神戸八社巡りに興味を持っている</a:t>
            </a:r>
            <a:endParaRPr kumimoji="1" lang="en-US" altLang="ja-JP" sz="24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25000"/>
              </a:lnSpc>
              <a:spcBef>
                <a:spcPct val="0"/>
              </a:spcBef>
              <a:spcAft>
                <a:spcPct val="0"/>
              </a:spcAft>
            </a:pPr>
            <a:endParaRPr lang="en-US" altLang="ja-JP" sz="1100" dirty="0">
              <a:solidFill>
                <a:srgbClr val="000000"/>
              </a:solidFill>
              <a:latin typeface="メイリオ" panose="020B0604030504040204" pitchFamily="50" charset="-128"/>
              <a:ea typeface="メイリオ" panose="020B0604030504040204" pitchFamily="50" charset="-128"/>
            </a:endParaRPr>
          </a:p>
          <a:p>
            <a:pPr algn="just" rtl="0" fontAlgn="base">
              <a:lnSpc>
                <a:spcPct val="125000"/>
              </a:lnSpc>
              <a:spcBef>
                <a:spcPct val="0"/>
              </a:spcBef>
              <a:spcAft>
                <a:spcPct val="0"/>
              </a:spcAft>
            </a:pPr>
            <a:r>
              <a:rPr kumimoji="1" lang="ja-JP" altLang="en-US" sz="2400" kern="1200" dirty="0" smtClean="0">
                <a:solidFill>
                  <a:srgbClr val="000000"/>
                </a:solidFill>
                <a:latin typeface="メイリオ" panose="020B0604030504040204" pitchFamily="50" charset="-128"/>
                <a:ea typeface="メイリオ" panose="020B0604030504040204" pitchFamily="50" charset="-128"/>
              </a:rPr>
              <a:t> ◇スタンプラリーの実施でさらなる参加者獲得を目指す</a:t>
            </a:r>
          </a:p>
        </p:txBody>
      </p:sp>
    </p:spTree>
    <p:extLst>
      <p:ext uri="{BB962C8B-B14F-4D97-AF65-F5344CB8AC3E}">
        <p14:creationId xmlns:p14="http://schemas.microsoft.com/office/powerpoint/2010/main" val="2537246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70236" y="972319"/>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◎地域貢献性・費用対効果</a:t>
            </a:r>
            <a:endParaRPr kumimoji="1" lang="ja-JP" altLang="en-US" sz="40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882204" y="1908423"/>
            <a:ext cx="8712968" cy="4968552"/>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noAutofit/>
          </a:bodyPr>
          <a:lstStyle/>
          <a:p>
            <a:pPr algn="just" rtl="0" fontAlgn="base">
              <a:lnSpc>
                <a:spcPct val="150000"/>
              </a:lnSpc>
              <a:spcBef>
                <a:spcPct val="0"/>
              </a:spcBef>
              <a:spcAft>
                <a:spcPct val="0"/>
              </a:spcAft>
            </a:pP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◇「する」スポーツ</a:t>
            </a:r>
            <a:r>
              <a:rPr lang="en-US" altLang="ja-JP" dirty="0" smtClean="0">
                <a:solidFill>
                  <a:srgbClr val="000000"/>
                </a:solidFill>
                <a:latin typeface="メイリオ" panose="020B0604030504040204" pitchFamily="50" charset="-128"/>
                <a:ea typeface="メイリオ" panose="020B0604030504040204" pitchFamily="50" charset="-128"/>
              </a:rPr>
              <a:t>×</a:t>
            </a:r>
            <a:r>
              <a:rPr lang="ja-JP" altLang="en-US" dirty="0" smtClean="0">
                <a:solidFill>
                  <a:srgbClr val="000000"/>
                </a:solidFill>
                <a:latin typeface="メイリオ" panose="020B0604030504040204" pitchFamily="50" charset="-128"/>
                <a:ea typeface="メイリオ" panose="020B0604030504040204" pitchFamily="50" charset="-128"/>
              </a:rPr>
              <a:t>ウォーキングの実施による参加者の健康維持・</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生活習慣の改善を促す。</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◇スタンプラリーの実施によって</a:t>
            </a:r>
            <a:r>
              <a:rPr lang="ja-JP" altLang="en-US" dirty="0" smtClean="0">
                <a:solidFill>
                  <a:srgbClr val="000000"/>
                </a:solidFill>
                <a:latin typeface="メイリオ" panose="020B0604030504040204" pitchFamily="50" charset="-128"/>
                <a:ea typeface="メイリオ" panose="020B0604030504040204" pitchFamily="50" charset="-128"/>
              </a:rPr>
              <a:t>、ポイント付近の飲食店・寺社仏閣の来　　</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場者増加</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◇スタンプラリー台紙</a:t>
            </a:r>
            <a:r>
              <a:rPr kumimoji="1" lang="en-US" altLang="ja-JP" kern="1200" dirty="0" smtClean="0">
                <a:solidFill>
                  <a:srgbClr val="000000"/>
                </a:solidFill>
                <a:latin typeface="メイリオ" panose="020B0604030504040204" pitchFamily="50" charset="-128"/>
                <a:ea typeface="メイリオ" panose="020B0604030504040204" pitchFamily="50" charset="-128"/>
              </a:rPr>
              <a:t>1</a:t>
            </a:r>
            <a:r>
              <a:rPr kumimoji="1" lang="ja-JP" altLang="en-US" kern="1200" dirty="0" smtClean="0">
                <a:solidFill>
                  <a:srgbClr val="000000"/>
                </a:solidFill>
                <a:latin typeface="メイリオ" panose="020B0604030504040204" pitchFamily="50" charset="-128"/>
                <a:ea typeface="メイリオ" panose="020B0604030504040204" pitchFamily="50" charset="-128"/>
              </a:rPr>
              <a:t>枚</a:t>
            </a:r>
            <a:r>
              <a:rPr kumimoji="1" lang="en-US" altLang="ja-JP" kern="1200" dirty="0" smtClean="0">
                <a:solidFill>
                  <a:srgbClr val="000000"/>
                </a:solidFill>
                <a:latin typeface="メイリオ" panose="020B0604030504040204" pitchFamily="50" charset="-128"/>
                <a:ea typeface="メイリオ" panose="020B0604030504040204" pitchFamily="50" charset="-128"/>
              </a:rPr>
              <a:t>200</a:t>
            </a:r>
            <a:r>
              <a:rPr kumimoji="1" lang="ja-JP" altLang="en-US" kern="1200" dirty="0" smtClean="0">
                <a:solidFill>
                  <a:srgbClr val="000000"/>
                </a:solidFill>
                <a:latin typeface="メイリオ" panose="020B0604030504040204" pitchFamily="50" charset="-128"/>
                <a:ea typeface="メイリオ" panose="020B0604030504040204" pitchFamily="50" charset="-128"/>
              </a:rPr>
              <a:t>円を</a:t>
            </a:r>
            <a:r>
              <a:rPr kumimoji="1" lang="en-US" altLang="ja-JP" kern="1200" dirty="0" smtClean="0">
                <a:solidFill>
                  <a:srgbClr val="000000"/>
                </a:solidFill>
                <a:latin typeface="メイリオ" panose="020B0604030504040204" pitchFamily="50" charset="-128"/>
                <a:ea typeface="メイリオ" panose="020B0604030504040204" pitchFamily="50" charset="-128"/>
              </a:rPr>
              <a:t>10,000</a:t>
            </a:r>
            <a:r>
              <a:rPr kumimoji="1" lang="ja-JP" altLang="en-US" kern="1200" dirty="0" smtClean="0">
                <a:solidFill>
                  <a:srgbClr val="000000"/>
                </a:solidFill>
                <a:latin typeface="メイリオ" panose="020B0604030504040204" pitchFamily="50" charset="-128"/>
                <a:ea typeface="メイリオ" panose="020B0604030504040204" pitchFamily="50" charset="-128"/>
              </a:rPr>
              <a:t>人に販売したと仮定すると</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　台紙代　</a:t>
            </a:r>
            <a:r>
              <a:rPr lang="en-US" altLang="ja-JP" dirty="0" smtClean="0">
                <a:solidFill>
                  <a:srgbClr val="000000"/>
                </a:solidFill>
                <a:latin typeface="メイリオ" panose="020B0604030504040204" pitchFamily="50" charset="-128"/>
                <a:ea typeface="メイリオ" panose="020B0604030504040204" pitchFamily="50" charset="-128"/>
              </a:rPr>
              <a:t>200</a:t>
            </a:r>
            <a:r>
              <a:rPr lang="ja-JP" altLang="en-US" dirty="0" smtClean="0">
                <a:solidFill>
                  <a:srgbClr val="000000"/>
                </a:solidFill>
                <a:latin typeface="メイリオ" panose="020B0604030504040204" pitchFamily="50" charset="-128"/>
                <a:ea typeface="メイリオ" panose="020B0604030504040204" pitchFamily="50" charset="-128"/>
              </a:rPr>
              <a:t>円</a:t>
            </a:r>
            <a:r>
              <a:rPr lang="en-US" altLang="ja-JP" dirty="0" smtClean="0">
                <a:solidFill>
                  <a:srgbClr val="000000"/>
                </a:solidFill>
                <a:latin typeface="メイリオ" panose="020B0604030504040204" pitchFamily="50" charset="-128"/>
                <a:ea typeface="メイリオ" panose="020B0604030504040204" pitchFamily="50" charset="-128"/>
              </a:rPr>
              <a:t>×10,000</a:t>
            </a:r>
            <a:r>
              <a:rPr lang="ja-JP" altLang="en-US" dirty="0" smtClean="0">
                <a:solidFill>
                  <a:srgbClr val="000000"/>
                </a:solidFill>
                <a:latin typeface="メイリオ" panose="020B0604030504040204" pitchFamily="50" charset="-128"/>
                <a:ea typeface="メイリオ" panose="020B0604030504040204" pitchFamily="50" charset="-128"/>
              </a:rPr>
              <a:t>人＝</a:t>
            </a:r>
            <a:r>
              <a:rPr lang="en-US" altLang="ja-JP" dirty="0" smtClean="0">
                <a:solidFill>
                  <a:srgbClr val="000000"/>
                </a:solidFill>
                <a:latin typeface="メイリオ" panose="020B0604030504040204" pitchFamily="50" charset="-128"/>
                <a:ea typeface="メイリオ" panose="020B0604030504040204" pitchFamily="50" charset="-128"/>
              </a:rPr>
              <a:t>2,000,000</a:t>
            </a:r>
            <a:r>
              <a:rPr lang="ja-JP" altLang="en-US" dirty="0" smtClean="0">
                <a:solidFill>
                  <a:srgbClr val="000000"/>
                </a:solidFill>
                <a:latin typeface="メイリオ" panose="020B0604030504040204" pitchFamily="50" charset="-128"/>
                <a:ea typeface="メイリオ" panose="020B0604030504040204" pitchFamily="50" charset="-128"/>
              </a:rPr>
              <a:t>円</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　飲食料　</a:t>
            </a:r>
            <a:r>
              <a:rPr kumimoji="1" lang="en-US" altLang="ja-JP" kern="1200" dirty="0" smtClean="0">
                <a:solidFill>
                  <a:srgbClr val="000000"/>
                </a:solidFill>
                <a:latin typeface="メイリオ" panose="020B0604030504040204" pitchFamily="50" charset="-128"/>
                <a:ea typeface="メイリオ" panose="020B0604030504040204" pitchFamily="50" charset="-128"/>
              </a:rPr>
              <a:t>2000</a:t>
            </a:r>
            <a:r>
              <a:rPr kumimoji="1" lang="ja-JP" altLang="en-US" kern="1200" dirty="0" smtClean="0">
                <a:solidFill>
                  <a:srgbClr val="000000"/>
                </a:solidFill>
                <a:latin typeface="メイリオ" panose="020B0604030504040204" pitchFamily="50" charset="-128"/>
                <a:ea typeface="メイリオ" panose="020B0604030504040204" pitchFamily="50" charset="-128"/>
              </a:rPr>
              <a:t>円</a:t>
            </a:r>
            <a:r>
              <a:rPr kumimoji="1" lang="en-US" altLang="ja-JP" kern="1200" dirty="0" smtClean="0">
                <a:solidFill>
                  <a:srgbClr val="000000"/>
                </a:solidFill>
                <a:latin typeface="メイリオ" panose="020B0604030504040204" pitchFamily="50" charset="-128"/>
                <a:ea typeface="メイリオ" panose="020B0604030504040204" pitchFamily="50" charset="-128"/>
              </a:rPr>
              <a:t>×10,000</a:t>
            </a:r>
            <a:r>
              <a:rPr kumimoji="1" lang="ja-JP" altLang="en-US" kern="1200" dirty="0" smtClean="0">
                <a:solidFill>
                  <a:srgbClr val="000000"/>
                </a:solidFill>
                <a:latin typeface="メイリオ" panose="020B0604030504040204" pitchFamily="50" charset="-128"/>
                <a:ea typeface="メイリオ" panose="020B0604030504040204" pitchFamily="50" charset="-128"/>
              </a:rPr>
              <a:t>人＝</a:t>
            </a:r>
            <a:r>
              <a:rPr kumimoji="1" lang="en-US" altLang="ja-JP" kern="1200" dirty="0" smtClean="0">
                <a:solidFill>
                  <a:srgbClr val="000000"/>
                </a:solidFill>
                <a:latin typeface="メイリオ" panose="020B0604030504040204" pitchFamily="50" charset="-128"/>
                <a:ea typeface="メイリオ" panose="020B0604030504040204" pitchFamily="50" charset="-128"/>
              </a:rPr>
              <a:t>20,000,000</a:t>
            </a:r>
            <a:r>
              <a:rPr lang="ja-JP" altLang="en-US" dirty="0" smtClean="0">
                <a:solidFill>
                  <a:srgbClr val="000000"/>
                </a:solidFill>
                <a:latin typeface="メイリオ" panose="020B0604030504040204" pitchFamily="50" charset="-128"/>
                <a:ea typeface="メイリオ" panose="020B0604030504040204" pitchFamily="50" charset="-128"/>
              </a:rPr>
              <a:t>円</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p:txBody>
      </p:sp>
      <p:sp>
        <p:nvSpPr>
          <p:cNvPr id="2" name="右矢印 1"/>
          <p:cNvSpPr/>
          <p:nvPr/>
        </p:nvSpPr>
        <p:spPr>
          <a:xfrm>
            <a:off x="1170236" y="5742849"/>
            <a:ext cx="1440160" cy="936104"/>
          </a:xfrm>
          <a:prstGeom prst="rightArrow">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rgbClr val="FF0000"/>
              </a:solidFill>
              <a:latin typeface="HGPｺﾞｼｯｸM" panose="020B0600000000000000" pitchFamily="50" charset="-128"/>
              <a:ea typeface="HGPｺﾞｼｯｸM" panose="020B0600000000000000" pitchFamily="50" charset="-128"/>
            </a:endParaRPr>
          </a:p>
        </p:txBody>
      </p:sp>
      <p:sp>
        <p:nvSpPr>
          <p:cNvPr id="5" name="テキスト ボックス 4"/>
          <p:cNvSpPr txBox="1"/>
          <p:nvPr/>
        </p:nvSpPr>
        <p:spPr>
          <a:xfrm>
            <a:off x="2754412" y="5760851"/>
            <a:ext cx="6768752" cy="900100"/>
          </a:xfrm>
          <a:prstGeom prst="rect">
            <a:avLst/>
          </a:prstGeom>
          <a:noFill/>
        </p:spPr>
        <p:txBody>
          <a:bodyPr wrap="square" lIns="0" tIns="0" rIns="0" bIns="0" rtlCol="0" anchor="t">
            <a:noAutofit/>
          </a:bodyPr>
          <a:lstStyle/>
          <a:p>
            <a:pPr algn="just" rtl="0" fontAlgn="base">
              <a:lnSpc>
                <a:spcPct val="200000"/>
              </a:lnSpc>
              <a:spcBef>
                <a:spcPct val="0"/>
              </a:spcBef>
              <a:spcAft>
                <a:spcPct val="0"/>
              </a:spcAft>
            </a:pPr>
            <a:r>
              <a:rPr lang="ja-JP" altLang="en-US" sz="2800" b="1" dirty="0">
                <a:solidFill>
                  <a:srgbClr val="FF0000"/>
                </a:solidFill>
                <a:latin typeface="メイリオ" panose="020B0604030504040204" pitchFamily="50" charset="-128"/>
                <a:ea typeface="メイリオ" panose="020B0604030504040204" pitchFamily="50" charset="-128"/>
              </a:rPr>
              <a:t> </a:t>
            </a:r>
            <a:r>
              <a:rPr kumimoji="1" lang="en-US" altLang="ja-JP" sz="2800" b="1" kern="1200" dirty="0" smtClean="0">
                <a:solidFill>
                  <a:srgbClr val="FF0000"/>
                </a:solidFill>
                <a:latin typeface="メイリオ" panose="020B0604030504040204" pitchFamily="50" charset="-128"/>
                <a:ea typeface="メイリオ" panose="020B0604030504040204" pitchFamily="50" charset="-128"/>
              </a:rPr>
              <a:t>22,000,000</a:t>
            </a:r>
            <a:r>
              <a:rPr lang="ja-JP" altLang="en-US" sz="2800" b="1" dirty="0">
                <a:solidFill>
                  <a:srgbClr val="FF0000"/>
                </a:solidFill>
                <a:latin typeface="メイリオ" panose="020B0604030504040204" pitchFamily="50" charset="-128"/>
                <a:ea typeface="メイリオ" panose="020B0604030504040204" pitchFamily="50" charset="-128"/>
              </a:rPr>
              <a:t>円</a:t>
            </a:r>
            <a:r>
              <a:rPr lang="ja-JP" altLang="en-US" sz="2800" b="1" dirty="0" smtClean="0">
                <a:solidFill>
                  <a:srgbClr val="FF0000"/>
                </a:solidFill>
                <a:latin typeface="メイリオ" panose="020B0604030504040204" pitchFamily="50" charset="-128"/>
                <a:ea typeface="メイリオ" panose="020B0604030504040204" pitchFamily="50" charset="-128"/>
              </a:rPr>
              <a:t>の経済効果が生まれる！</a:t>
            </a:r>
            <a:endParaRPr kumimoji="1" lang="ja-JP" altLang="en-US" sz="2800" b="1" kern="1200" dirty="0" smtClean="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69121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1128" y="1116335"/>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◎事業の</a:t>
            </a:r>
            <a:r>
              <a:rPr kumimoji="1" lang="en-US" altLang="ja-JP" sz="4000" dirty="0" smtClean="0">
                <a:latin typeface="メイリオ" panose="020B0604030504040204" pitchFamily="50" charset="-128"/>
                <a:ea typeface="メイリオ" panose="020B0604030504040204" pitchFamily="50" charset="-128"/>
              </a:rPr>
              <a:t>PR</a:t>
            </a:r>
            <a:r>
              <a:rPr kumimoji="1" lang="ja-JP" altLang="en-US" sz="4000" dirty="0" smtClean="0">
                <a:latin typeface="メイリオ" panose="020B0604030504040204" pitchFamily="50" charset="-128"/>
                <a:ea typeface="メイリオ" panose="020B0604030504040204" pitchFamily="50" charset="-128"/>
              </a:rPr>
              <a:t>方法</a:t>
            </a:r>
            <a:endParaRPr kumimoji="1" lang="ja-JP" altLang="en-US" sz="40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882204" y="2196455"/>
            <a:ext cx="9217024" cy="4392488"/>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noAutofit/>
          </a:bodyPr>
          <a:lstStyle/>
          <a:p>
            <a:pPr algn="just" rtl="0" fontAlgn="base">
              <a:lnSpc>
                <a:spcPct val="20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a:t>
            </a:r>
            <a:r>
              <a:rPr lang="en-US" altLang="ja-JP" dirty="0" smtClean="0">
                <a:solidFill>
                  <a:srgbClr val="000000"/>
                </a:solidFill>
                <a:latin typeface="メイリオ" panose="020B0604030504040204" pitchFamily="50" charset="-128"/>
                <a:ea typeface="メイリオ" panose="020B0604030504040204" pitchFamily="50" charset="-128"/>
              </a:rPr>
              <a:t>SNS(Facebook</a:t>
            </a:r>
            <a:r>
              <a:rPr lang="ja-JP" altLang="en-US" dirty="0" smtClean="0">
                <a:solidFill>
                  <a:srgbClr val="000000"/>
                </a:solidFill>
                <a:latin typeface="メイリオ" panose="020B0604030504040204" pitchFamily="50" charset="-128"/>
                <a:ea typeface="メイリオ" panose="020B0604030504040204" pitchFamily="50" charset="-128"/>
              </a:rPr>
              <a:t>・</a:t>
            </a:r>
            <a:r>
              <a:rPr lang="en-US" altLang="ja-JP" dirty="0" smtClean="0">
                <a:solidFill>
                  <a:srgbClr val="000000"/>
                </a:solidFill>
                <a:latin typeface="メイリオ" panose="020B0604030504040204" pitchFamily="50" charset="-128"/>
                <a:ea typeface="メイリオ" panose="020B0604030504040204" pitchFamily="50" charset="-128"/>
              </a:rPr>
              <a:t>Twitter</a:t>
            </a:r>
            <a:r>
              <a:rPr lang="ja-JP" altLang="en-US" dirty="0" smtClean="0">
                <a:solidFill>
                  <a:srgbClr val="000000"/>
                </a:solidFill>
                <a:latin typeface="メイリオ" panose="020B0604030504040204" pitchFamily="50" charset="-128"/>
                <a:ea typeface="メイリオ" panose="020B0604030504040204" pitchFamily="50" charset="-128"/>
              </a:rPr>
              <a:t>・</a:t>
            </a:r>
            <a:r>
              <a:rPr lang="en-US" altLang="ja-JP" dirty="0" smtClean="0">
                <a:solidFill>
                  <a:srgbClr val="000000"/>
                </a:solidFill>
                <a:latin typeface="メイリオ" panose="020B0604030504040204" pitchFamily="50" charset="-128"/>
                <a:ea typeface="メイリオ" panose="020B0604030504040204" pitchFamily="50" charset="-128"/>
              </a:rPr>
              <a:t>LINE</a:t>
            </a:r>
            <a:r>
              <a:rPr lang="ja-JP" altLang="en-US" dirty="0" smtClean="0">
                <a:solidFill>
                  <a:srgbClr val="000000"/>
                </a:solidFill>
                <a:latin typeface="メイリオ" panose="020B0604030504040204" pitchFamily="50" charset="-128"/>
                <a:ea typeface="メイリオ" panose="020B0604030504040204" pitchFamily="50" charset="-128"/>
              </a:rPr>
              <a:t>など</a:t>
            </a:r>
            <a:r>
              <a:rPr lang="en-US" altLang="ja-JP" dirty="0" smtClean="0">
                <a:solidFill>
                  <a:srgbClr val="000000"/>
                </a:solidFill>
                <a:latin typeface="メイリオ" panose="020B0604030504040204" pitchFamily="50" charset="-128"/>
                <a:ea typeface="メイリオ" panose="020B0604030504040204" pitchFamily="50" charset="-128"/>
              </a:rPr>
              <a:t>)</a:t>
            </a:r>
          </a:p>
          <a:p>
            <a:pPr algn="just" rtl="0" fontAlgn="base">
              <a:lnSpc>
                <a:spcPct val="20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⇒少ない経費で大多数に告知が可能</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◇大会</a:t>
            </a:r>
            <a:r>
              <a:rPr lang="en-US" altLang="ja-JP" dirty="0" smtClean="0">
                <a:solidFill>
                  <a:srgbClr val="000000"/>
                </a:solidFill>
                <a:latin typeface="メイリオ" panose="020B0604030504040204" pitchFamily="50" charset="-128"/>
                <a:ea typeface="メイリオ" panose="020B0604030504040204" pitchFamily="50" charset="-128"/>
              </a:rPr>
              <a:t>HP</a:t>
            </a:r>
            <a:r>
              <a:rPr lang="ja-JP" altLang="en-US" dirty="0" smtClean="0">
                <a:solidFill>
                  <a:srgbClr val="000000"/>
                </a:solidFill>
                <a:latin typeface="メイリオ" panose="020B0604030504040204" pitchFamily="50" charset="-128"/>
                <a:ea typeface="メイリオ" panose="020B0604030504040204" pitchFamily="50" charset="-128"/>
              </a:rPr>
              <a:t>内で宣伝</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⇒関西</a:t>
            </a:r>
            <a:r>
              <a:rPr kumimoji="1" lang="en-US" altLang="ja-JP" kern="1200" dirty="0" smtClean="0">
                <a:solidFill>
                  <a:srgbClr val="000000"/>
                </a:solidFill>
                <a:latin typeface="メイリオ" panose="020B0604030504040204" pitchFamily="50" charset="-128"/>
                <a:ea typeface="メイリオ" panose="020B0604030504040204" pitchFamily="50" charset="-128"/>
              </a:rPr>
              <a:t>WMG</a:t>
            </a:r>
            <a:r>
              <a:rPr kumimoji="1" lang="ja-JP" altLang="en-US" kern="1200" dirty="0" smtClean="0">
                <a:solidFill>
                  <a:srgbClr val="000000"/>
                </a:solidFill>
                <a:latin typeface="メイリオ" panose="020B0604030504040204" pitchFamily="50" charset="-128"/>
                <a:ea typeface="メイリオ" panose="020B0604030504040204" pitchFamily="50" charset="-128"/>
              </a:rPr>
              <a:t>に興味を持っている人は必ず見る</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◇ポスター</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⇒人目に付きやすい駅やスーパーなどで利用</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20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少ない枚数で効果がある</a:t>
            </a:r>
            <a:endParaRPr kumimoji="1" lang="ja-JP" altLang="en-US" kern="1200" dirty="0" smtClean="0">
              <a:solidFill>
                <a:srgbClr val="000000"/>
              </a:solidFill>
              <a:latin typeface="メイリオ" panose="020B0604030504040204" pitchFamily="50" charset="-128"/>
              <a:ea typeface="メイリオ" panose="020B0604030504040204" pitchFamily="50" charset="-128"/>
            </a:endParaRPr>
          </a:p>
        </p:txBody>
      </p:sp>
      <p:pic>
        <p:nvPicPr>
          <p:cNvPr id="1030" name="Picture 6" descr="「line」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283" y="5048784"/>
            <a:ext cx="1243114" cy="12431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cebook」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956" y="2484487"/>
            <a:ext cx="1201770" cy="12017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witter」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1452" y="3686257"/>
            <a:ext cx="1320777" cy="132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8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70236" y="612279"/>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◎まとめ</a:t>
            </a:r>
            <a:endParaRPr kumimoji="1" lang="ja-JP" altLang="en-US" sz="4000" dirty="0">
              <a:latin typeface="メイリオ" panose="020B0604030504040204" pitchFamily="50" charset="-128"/>
              <a:ea typeface="メイリオ" panose="020B0604030504040204" pitchFamily="50" charset="-128"/>
            </a:endParaRPr>
          </a:p>
        </p:txBody>
      </p:sp>
      <p:graphicFrame>
        <p:nvGraphicFramePr>
          <p:cNvPr id="5" name="図表 4"/>
          <p:cNvGraphicFramePr/>
          <p:nvPr>
            <p:extLst>
              <p:ext uri="{D42A27DB-BD31-4B8C-83A1-F6EECF244321}">
                <p14:modId xmlns:p14="http://schemas.microsoft.com/office/powerpoint/2010/main" val="2960642183"/>
              </p:ext>
            </p:extLst>
          </p:nvPr>
        </p:nvGraphicFramePr>
        <p:xfrm>
          <a:off x="1746300" y="972319"/>
          <a:ext cx="712879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テキスト ボックス 5"/>
          <p:cNvSpPr txBox="1"/>
          <p:nvPr/>
        </p:nvSpPr>
        <p:spPr>
          <a:xfrm>
            <a:off x="2310121" y="4644727"/>
            <a:ext cx="5832648" cy="2664296"/>
          </a:xfrm>
          <a:prstGeom prst="rect">
            <a:avLst/>
          </a:prstGeom>
        </p:spPr>
        <p:style>
          <a:lnRef idx="0">
            <a:schemeClr val="accent2"/>
          </a:lnRef>
          <a:fillRef idx="3">
            <a:schemeClr val="accent2"/>
          </a:fillRef>
          <a:effectRef idx="3">
            <a:schemeClr val="accent2"/>
          </a:effectRef>
          <a:fontRef idx="minor">
            <a:schemeClr val="lt1"/>
          </a:fontRef>
        </p:style>
        <p:txBody>
          <a:bodyPr wrap="square" lIns="0" tIns="0" rIns="0" bIns="0" rtlCol="0" anchor="t">
            <a:noAutofit/>
          </a:bodyPr>
          <a:lstStyle/>
          <a:p>
            <a:pPr lvl="0">
              <a:lnSpc>
                <a:spcPct val="150000"/>
              </a:lnSpc>
            </a:pPr>
            <a:endParaRPr lang="en-US" altLang="ja-JP" sz="1000" dirty="0" smtClean="0">
              <a:latin typeface="メイリオ" panose="020B0604030504040204" pitchFamily="50" charset="-128"/>
              <a:ea typeface="メイリオ" panose="020B0604030504040204" pitchFamily="50" charset="-128"/>
            </a:endParaRPr>
          </a:p>
          <a:p>
            <a:pPr lvl="0">
              <a:lnSpc>
                <a:spcPct val="150000"/>
              </a:lnSpc>
            </a:pPr>
            <a:r>
              <a:rPr lang="ja-JP" altLang="en-US" sz="2400" dirty="0">
                <a:latin typeface="メイリオ" panose="020B0604030504040204" pitchFamily="50" charset="-128"/>
                <a:ea typeface="メイリオ" panose="020B0604030504040204" pitchFamily="50" charset="-128"/>
              </a:rPr>
              <a:t>　</a:t>
            </a:r>
            <a:r>
              <a:rPr lang="ja-JP" altLang="en-US" sz="2400" b="1" dirty="0" smtClean="0">
                <a:latin typeface="メイリオ" panose="020B0604030504040204" pitchFamily="50" charset="-128"/>
                <a:ea typeface="メイリオ" panose="020B0604030504040204" pitchFamily="50" charset="-128"/>
              </a:rPr>
              <a:t>①神戸エリア</a:t>
            </a:r>
            <a:r>
              <a:rPr lang="ja-JP" altLang="en-US" sz="2400" b="1" dirty="0">
                <a:latin typeface="メイリオ" panose="020B0604030504040204" pitchFamily="50" charset="-128"/>
                <a:ea typeface="メイリオ" panose="020B0604030504040204" pitchFamily="50" charset="-128"/>
              </a:rPr>
              <a:t>の交流人口拡大</a:t>
            </a:r>
            <a:endParaRPr lang="en-US" altLang="ja-JP" sz="2400" b="1" dirty="0">
              <a:latin typeface="メイリオ" panose="020B0604030504040204" pitchFamily="50" charset="-128"/>
              <a:ea typeface="メイリオ" panose="020B0604030504040204" pitchFamily="50" charset="-128"/>
            </a:endParaRPr>
          </a:p>
          <a:p>
            <a:pPr lvl="0">
              <a:lnSpc>
                <a:spcPct val="150000"/>
              </a:lnSpc>
            </a:pPr>
            <a:r>
              <a:rPr lang="ja-JP" altLang="en-US" sz="2400" b="1" dirty="0" smtClean="0">
                <a:latin typeface="メイリオ" panose="020B0604030504040204" pitchFamily="50" charset="-128"/>
                <a:ea typeface="メイリオ" panose="020B0604030504040204" pitchFamily="50" charset="-128"/>
              </a:rPr>
              <a:t>　②ヘルスツーリズム</a:t>
            </a:r>
            <a:r>
              <a:rPr lang="ja-JP" altLang="en-US" sz="2400" b="1" dirty="0">
                <a:latin typeface="メイリオ" panose="020B0604030504040204" pitchFamily="50" charset="-128"/>
                <a:ea typeface="メイリオ" panose="020B0604030504040204" pitchFamily="50" charset="-128"/>
              </a:rPr>
              <a:t>の認知度を</a:t>
            </a:r>
            <a:r>
              <a:rPr lang="ja-JP" altLang="en-US" sz="2400" b="1" dirty="0" smtClean="0">
                <a:latin typeface="メイリオ" panose="020B0604030504040204" pitchFamily="50" charset="-128"/>
                <a:ea typeface="メイリオ" panose="020B0604030504040204" pitchFamily="50" charset="-128"/>
              </a:rPr>
              <a:t>高める</a:t>
            </a:r>
            <a:endParaRPr lang="en-US" altLang="ja-JP" sz="2400" b="1" dirty="0" smtClean="0">
              <a:latin typeface="メイリオ" panose="020B0604030504040204" pitchFamily="50" charset="-128"/>
              <a:ea typeface="メイリオ" panose="020B0604030504040204" pitchFamily="50" charset="-128"/>
            </a:endParaRPr>
          </a:p>
          <a:p>
            <a:pPr lvl="0">
              <a:lnSpc>
                <a:spcPct val="150000"/>
              </a:lnSpc>
            </a:pPr>
            <a:r>
              <a:rPr lang="ja-JP" altLang="en-US" sz="2400" b="1" dirty="0">
                <a:latin typeface="メイリオ" panose="020B0604030504040204" pitchFamily="50" charset="-128"/>
                <a:ea typeface="メイリオ" panose="020B0604030504040204" pitchFamily="50" charset="-128"/>
              </a:rPr>
              <a:t>　</a:t>
            </a:r>
            <a:r>
              <a:rPr lang="ja-JP" altLang="en-US" sz="2400" b="1" dirty="0" smtClean="0">
                <a:latin typeface="メイリオ" panose="020B0604030504040204" pitchFamily="50" charset="-128"/>
                <a:ea typeface="メイリオ" panose="020B0604030504040204" pitchFamily="50" charset="-128"/>
              </a:rPr>
              <a:t>③関西</a:t>
            </a:r>
            <a:r>
              <a:rPr lang="en-US" altLang="ja-JP" sz="2400" b="1" dirty="0" smtClean="0">
                <a:latin typeface="メイリオ" panose="020B0604030504040204" pitchFamily="50" charset="-128"/>
                <a:ea typeface="メイリオ" panose="020B0604030504040204" pitchFamily="50" charset="-128"/>
              </a:rPr>
              <a:t>WMG</a:t>
            </a:r>
            <a:r>
              <a:rPr lang="ja-JP" altLang="en-US" sz="2400" b="1" dirty="0" smtClean="0">
                <a:latin typeface="メイリオ" panose="020B0604030504040204" pitchFamily="50" charset="-128"/>
                <a:ea typeface="メイリオ" panose="020B0604030504040204" pitchFamily="50" charset="-128"/>
              </a:rPr>
              <a:t>の認知度を上げる</a:t>
            </a:r>
            <a:endParaRPr lang="en-US" altLang="ja-JP" sz="2400" b="1" dirty="0" smtClean="0">
              <a:latin typeface="メイリオ" panose="020B0604030504040204" pitchFamily="50" charset="-128"/>
              <a:ea typeface="メイリオ" panose="020B0604030504040204" pitchFamily="50" charset="-128"/>
            </a:endParaRPr>
          </a:p>
          <a:p>
            <a:pPr lvl="0">
              <a:lnSpc>
                <a:spcPct val="150000"/>
              </a:lnSpc>
            </a:pPr>
            <a:r>
              <a:rPr lang="ja-JP" altLang="en-US" sz="2400" b="1" dirty="0">
                <a:latin typeface="メイリオ" panose="020B0604030504040204" pitchFamily="50" charset="-128"/>
                <a:ea typeface="メイリオ" panose="020B0604030504040204" pitchFamily="50" charset="-128"/>
              </a:rPr>
              <a:t>　</a:t>
            </a:r>
            <a:r>
              <a:rPr lang="ja-JP" altLang="en-US" sz="2400" b="1" dirty="0" smtClean="0">
                <a:latin typeface="メイリオ" panose="020B0604030504040204" pitchFamily="50" charset="-128"/>
                <a:ea typeface="メイリオ" panose="020B0604030504040204" pitchFamily="50" charset="-128"/>
              </a:rPr>
              <a:t>④スポーツ習慣を身につける</a:t>
            </a:r>
            <a:endParaRPr lang="ja-JP" altLang="en-US" sz="2400" b="1" dirty="0">
              <a:latin typeface="メイリオ" panose="020B0604030504040204" pitchFamily="50" charset="-128"/>
              <a:ea typeface="メイリオ" panose="020B0604030504040204" pitchFamily="50" charset="-128"/>
            </a:endParaRPr>
          </a:p>
        </p:txBody>
      </p:sp>
      <p:pic>
        <p:nvPicPr>
          <p:cNvPr id="1028" name="Picture 4" descr="グループウォーキングのイラストの（帽子付き）"/>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2769" y="313255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スタンプラリーのイラスト"/>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0996" y="935296"/>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神戸ポートタワーのイラスト"/>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1168" y="1796065"/>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60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026220" y="900559"/>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◎目次</a:t>
            </a:r>
            <a:endParaRPr kumimoji="1" lang="ja-JP" altLang="en-US" sz="40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07649" y="1476375"/>
            <a:ext cx="9721080" cy="4896544"/>
          </a:xfrm>
          <a:prstGeom prst="rect">
            <a:avLst/>
          </a:prstGeom>
          <a:noFill/>
        </p:spPr>
        <p:txBody>
          <a:bodyPr wrap="square" lIns="0" tIns="0" rIns="0" bIns="0" rtlCol="0" anchor="t">
            <a:noAutofit/>
          </a:bodyPr>
          <a:lstStyle/>
          <a:p>
            <a:pPr algn="just" rtl="0" fontAlgn="base">
              <a:lnSpc>
                <a:spcPct val="150000"/>
              </a:lnSpc>
              <a:spcBef>
                <a:spcPct val="0"/>
              </a:spcBef>
              <a:spcAft>
                <a:spcPct val="0"/>
              </a:spcAft>
            </a:pPr>
            <a:r>
              <a:rPr lang="ja-JP" altLang="en-US" sz="2800" dirty="0">
                <a:solidFill>
                  <a:srgbClr val="000000"/>
                </a:solidFill>
                <a:latin typeface="メイリオ" panose="020B0604030504040204" pitchFamily="50" charset="-128"/>
                <a:ea typeface="メイリオ" panose="020B0604030504040204" pitchFamily="50" charset="-128"/>
              </a:rPr>
              <a:t>　</a:t>
            </a:r>
            <a:r>
              <a:rPr lang="ja-JP" altLang="en-US" sz="2800" dirty="0" smtClean="0">
                <a:solidFill>
                  <a:srgbClr val="000000"/>
                </a:solidFill>
                <a:latin typeface="メイリオ" panose="020B0604030504040204" pitchFamily="50" charset="-128"/>
                <a:ea typeface="メイリオ" panose="020B0604030504040204" pitchFamily="50" charset="-128"/>
              </a:rPr>
              <a:t>１．私たちのゼミ活動</a:t>
            </a:r>
            <a:endParaRPr lang="en-US" altLang="ja-JP" sz="2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800" dirty="0">
                <a:solidFill>
                  <a:srgbClr val="000000"/>
                </a:solidFill>
                <a:latin typeface="メイリオ" panose="020B0604030504040204" pitchFamily="50" charset="-128"/>
                <a:ea typeface="メイリオ" panose="020B0604030504040204" pitchFamily="50" charset="-128"/>
              </a:rPr>
              <a:t>　</a:t>
            </a:r>
            <a:r>
              <a:rPr lang="ja-JP" altLang="en-US" sz="2800" dirty="0" smtClean="0">
                <a:solidFill>
                  <a:srgbClr val="000000"/>
                </a:solidFill>
                <a:latin typeface="メイリオ" panose="020B0604030504040204" pitchFamily="50" charset="-128"/>
                <a:ea typeface="メイリオ" panose="020B0604030504040204" pitchFamily="50" charset="-128"/>
              </a:rPr>
              <a:t>２．ヘルスツーリズムとは</a:t>
            </a:r>
            <a:endParaRPr lang="en-US" altLang="ja-JP" sz="2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sz="2800" kern="1200" dirty="0">
                <a:solidFill>
                  <a:srgbClr val="000000"/>
                </a:solidFill>
                <a:latin typeface="メイリオ" panose="020B0604030504040204" pitchFamily="50" charset="-128"/>
                <a:ea typeface="メイリオ" panose="020B0604030504040204" pitchFamily="50" charset="-128"/>
              </a:rPr>
              <a:t>　</a:t>
            </a:r>
            <a:r>
              <a:rPr lang="ja-JP" altLang="en-US" sz="2800" dirty="0">
                <a:solidFill>
                  <a:srgbClr val="000000"/>
                </a:solidFill>
                <a:latin typeface="メイリオ" panose="020B0604030504040204" pitchFamily="50" charset="-128"/>
                <a:ea typeface="メイリオ" panose="020B0604030504040204" pitchFamily="50" charset="-128"/>
              </a:rPr>
              <a:t>３</a:t>
            </a:r>
            <a:r>
              <a:rPr lang="ja-JP" altLang="en-US" sz="2800" dirty="0" smtClean="0">
                <a:solidFill>
                  <a:srgbClr val="000000"/>
                </a:solidFill>
                <a:latin typeface="メイリオ" panose="020B0604030504040204" pitchFamily="50" charset="-128"/>
                <a:ea typeface="メイリオ" panose="020B0604030504040204" pitchFamily="50" charset="-128"/>
              </a:rPr>
              <a:t>．関西</a:t>
            </a:r>
            <a:r>
              <a:rPr lang="en-US" altLang="ja-JP" sz="2800" dirty="0" smtClean="0">
                <a:solidFill>
                  <a:srgbClr val="000000"/>
                </a:solidFill>
                <a:latin typeface="メイリオ" panose="020B0604030504040204" pitchFamily="50" charset="-128"/>
                <a:ea typeface="メイリオ" panose="020B0604030504040204" pitchFamily="50" charset="-128"/>
              </a:rPr>
              <a:t>WMG</a:t>
            </a:r>
            <a:r>
              <a:rPr lang="ja-JP" altLang="en-US" sz="2800" dirty="0" smtClean="0">
                <a:solidFill>
                  <a:srgbClr val="000000"/>
                </a:solidFill>
                <a:latin typeface="メイリオ" panose="020B0604030504040204" pitchFamily="50" charset="-128"/>
                <a:ea typeface="メイリオ" panose="020B0604030504040204" pitchFamily="50" charset="-128"/>
              </a:rPr>
              <a:t>とヘルスツーリズム</a:t>
            </a:r>
            <a:endParaRPr lang="en-US" altLang="ja-JP" sz="2800" dirty="0" smtClean="0">
              <a:solidFill>
                <a:srgbClr val="000000"/>
              </a:solidFill>
              <a:latin typeface="メイリオ" panose="020B0604030504040204" pitchFamily="50" charset="-128"/>
              <a:ea typeface="メイリオ" panose="020B0604030504040204" pitchFamily="50" charset="-128"/>
            </a:endParaRPr>
          </a:p>
          <a:p>
            <a:pPr algn="just">
              <a:lnSpc>
                <a:spcPct val="150000"/>
              </a:lnSpc>
            </a:pPr>
            <a:r>
              <a:rPr lang="ja-JP" altLang="en-US" sz="2800" dirty="0" smtClean="0">
                <a:solidFill>
                  <a:srgbClr val="000000"/>
                </a:solidFill>
                <a:latin typeface="メイリオ" panose="020B0604030504040204" pitchFamily="50" charset="-128"/>
                <a:ea typeface="メイリオ" panose="020B0604030504040204" pitchFamily="50" charset="-128"/>
              </a:rPr>
              <a:t>　４．</a:t>
            </a:r>
            <a:r>
              <a:rPr lang="en-US" altLang="ja-JP" sz="2800" dirty="0">
                <a:solidFill>
                  <a:srgbClr val="000000"/>
                </a:solidFill>
                <a:latin typeface="メイリオ" panose="020B0604030504040204" pitchFamily="50" charset="-128"/>
                <a:ea typeface="メイリオ" panose="020B0604030504040204" pitchFamily="50" charset="-128"/>
              </a:rPr>
              <a:t>20</a:t>
            </a:r>
            <a:r>
              <a:rPr lang="ja-JP" altLang="en-US" sz="2800" dirty="0">
                <a:solidFill>
                  <a:srgbClr val="000000"/>
                </a:solidFill>
                <a:latin typeface="メイリオ" panose="020B0604030504040204" pitchFamily="50" charset="-128"/>
                <a:ea typeface="メイリオ" panose="020B0604030504040204" pitchFamily="50" charset="-128"/>
              </a:rPr>
              <a:t>歳以上における運動習慣の現状</a:t>
            </a:r>
            <a:endParaRPr kumimoji="1" lang="en-US" altLang="ja-JP" sz="2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sz="2800" kern="1200" dirty="0" smtClean="0">
                <a:solidFill>
                  <a:srgbClr val="000000"/>
                </a:solidFill>
                <a:latin typeface="メイリオ" panose="020B0604030504040204" pitchFamily="50" charset="-128"/>
                <a:ea typeface="メイリオ" panose="020B0604030504040204" pitchFamily="50" charset="-128"/>
              </a:rPr>
              <a:t>　５．活動計画</a:t>
            </a:r>
            <a:endParaRPr kumimoji="1" lang="en-US" altLang="ja-JP" sz="2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sz="2800" kern="1200" dirty="0" smtClean="0">
                <a:solidFill>
                  <a:srgbClr val="000000"/>
                </a:solidFill>
                <a:latin typeface="メイリオ" panose="020B0604030504040204" pitchFamily="50" charset="-128"/>
                <a:ea typeface="メイリオ" panose="020B0604030504040204" pitchFamily="50" charset="-128"/>
              </a:rPr>
              <a:t>　６．神戸八社巡りと行う目的</a:t>
            </a:r>
            <a:endParaRPr kumimoji="1" lang="en-US" altLang="ja-JP" sz="2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800" dirty="0" smtClean="0">
                <a:solidFill>
                  <a:srgbClr val="000000"/>
                </a:solidFill>
                <a:latin typeface="メイリオ" panose="020B0604030504040204" pitchFamily="50" charset="-128"/>
                <a:ea typeface="メイリオ" panose="020B0604030504040204" pitchFamily="50" charset="-128"/>
              </a:rPr>
              <a:t>　７</a:t>
            </a:r>
            <a:r>
              <a:rPr kumimoji="1" lang="ja-JP" altLang="en-US" sz="2800" kern="1200" dirty="0" smtClean="0">
                <a:solidFill>
                  <a:srgbClr val="000000"/>
                </a:solidFill>
                <a:latin typeface="メイリオ" panose="020B0604030504040204" pitchFamily="50" charset="-128"/>
                <a:ea typeface="メイリオ" panose="020B0604030504040204" pitchFamily="50" charset="-128"/>
              </a:rPr>
              <a:t>．</a:t>
            </a:r>
            <a:r>
              <a:rPr lang="ja-JP" altLang="en-US" sz="2800" dirty="0" smtClean="0">
                <a:solidFill>
                  <a:srgbClr val="000000"/>
                </a:solidFill>
                <a:latin typeface="メイリオ" panose="020B0604030504040204" pitchFamily="50" charset="-128"/>
                <a:ea typeface="メイリオ" panose="020B0604030504040204" pitchFamily="50" charset="-128"/>
              </a:rPr>
              <a:t>神戸八社に関する</a:t>
            </a:r>
            <a:r>
              <a:rPr kumimoji="1" lang="ja-JP" altLang="en-US" sz="2800" kern="1200" dirty="0" smtClean="0">
                <a:solidFill>
                  <a:srgbClr val="000000"/>
                </a:solidFill>
                <a:latin typeface="メイリオ" panose="020B0604030504040204" pitchFamily="50" charset="-128"/>
                <a:ea typeface="メイリオ" panose="020B0604030504040204" pitchFamily="50" charset="-128"/>
              </a:rPr>
              <a:t>アンケート</a:t>
            </a:r>
            <a:r>
              <a:rPr kumimoji="1" lang="en-US" altLang="ja-JP" sz="2800" kern="1200" dirty="0" smtClean="0">
                <a:solidFill>
                  <a:srgbClr val="000000"/>
                </a:solidFill>
                <a:latin typeface="メイリオ" panose="020B0604030504040204" pitchFamily="50" charset="-128"/>
                <a:ea typeface="メイリオ" panose="020B0604030504040204" pitchFamily="50" charset="-128"/>
              </a:rPr>
              <a:t>(</a:t>
            </a:r>
            <a:r>
              <a:rPr kumimoji="1" lang="ja-JP" altLang="en-US" sz="2800" kern="1200" dirty="0" smtClean="0">
                <a:solidFill>
                  <a:srgbClr val="000000"/>
                </a:solidFill>
                <a:latin typeface="メイリオ" panose="020B0604030504040204" pitchFamily="50" charset="-128"/>
                <a:ea typeface="メイリオ" panose="020B0604030504040204" pitchFamily="50" charset="-128"/>
              </a:rPr>
              <a:t>学生</a:t>
            </a:r>
            <a:r>
              <a:rPr kumimoji="1" lang="en-US" altLang="ja-JP" sz="2800" kern="1200" dirty="0" smtClean="0">
                <a:solidFill>
                  <a:srgbClr val="000000"/>
                </a:solidFill>
                <a:latin typeface="メイリオ" panose="020B0604030504040204" pitchFamily="50" charset="-128"/>
                <a:ea typeface="メイリオ" panose="020B0604030504040204" pitchFamily="50" charset="-128"/>
              </a:rPr>
              <a:t>)</a:t>
            </a:r>
            <a:r>
              <a:rPr kumimoji="1" lang="ja-JP" altLang="en-US" sz="2800" kern="1200" dirty="0" smtClean="0">
                <a:solidFill>
                  <a:srgbClr val="000000"/>
                </a:solidFill>
                <a:latin typeface="メイリオ" panose="020B0604030504040204" pitchFamily="50" charset="-128"/>
                <a:ea typeface="メイリオ" panose="020B0604030504040204" pitchFamily="50" charset="-128"/>
              </a:rPr>
              <a:t>の実施</a:t>
            </a:r>
            <a:r>
              <a:rPr lang="ja-JP" altLang="en-US" sz="2800" dirty="0">
                <a:solidFill>
                  <a:srgbClr val="000000"/>
                </a:solidFill>
                <a:latin typeface="メイリオ" panose="020B0604030504040204" pitchFamily="50" charset="-128"/>
                <a:ea typeface="メイリオ" panose="020B0604030504040204" pitchFamily="50" charset="-128"/>
              </a:rPr>
              <a:t>　</a:t>
            </a:r>
            <a:r>
              <a:rPr lang="ja-JP" altLang="en-US" sz="2800" dirty="0" smtClean="0">
                <a:solidFill>
                  <a:srgbClr val="000000"/>
                </a:solidFill>
                <a:latin typeface="メイリオ" panose="020B0604030504040204" pitchFamily="50" charset="-128"/>
                <a:ea typeface="メイリオ" panose="020B0604030504040204" pitchFamily="50" charset="-128"/>
              </a:rPr>
              <a:t>　</a:t>
            </a:r>
            <a:endParaRPr lang="en-US" altLang="ja-JP" sz="28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800" dirty="0" smtClean="0">
                <a:solidFill>
                  <a:srgbClr val="000000"/>
                </a:solidFill>
                <a:latin typeface="メイリオ" panose="020B0604030504040204" pitchFamily="50" charset="-128"/>
                <a:ea typeface="メイリオ" panose="020B0604030504040204" pitchFamily="50" charset="-128"/>
              </a:rPr>
              <a:t>　８</a:t>
            </a:r>
            <a:r>
              <a:rPr kumimoji="1" lang="ja-JP" altLang="en-US" sz="2800" kern="1200" dirty="0" smtClean="0">
                <a:solidFill>
                  <a:srgbClr val="000000"/>
                </a:solidFill>
                <a:latin typeface="メイリオ" panose="020B0604030504040204" pitchFamily="50" charset="-128"/>
                <a:ea typeface="メイリオ" panose="020B0604030504040204" pitchFamily="50" charset="-128"/>
              </a:rPr>
              <a:t>．地域貢献性・経済効果</a:t>
            </a:r>
            <a:endParaRPr kumimoji="1" lang="en-US" altLang="ja-JP" sz="28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2800" dirty="0">
                <a:solidFill>
                  <a:srgbClr val="000000"/>
                </a:solidFill>
                <a:latin typeface="メイリオ" panose="020B0604030504040204" pitchFamily="50" charset="-128"/>
                <a:ea typeface="メイリオ" panose="020B0604030504040204" pitchFamily="50" charset="-128"/>
              </a:rPr>
              <a:t>　９</a:t>
            </a:r>
            <a:r>
              <a:rPr lang="ja-JP" altLang="en-US" sz="2800" dirty="0" smtClean="0">
                <a:solidFill>
                  <a:srgbClr val="000000"/>
                </a:solidFill>
                <a:latin typeface="メイリオ" panose="020B0604030504040204" pitchFamily="50" charset="-128"/>
                <a:ea typeface="メイリオ" panose="020B0604030504040204" pitchFamily="50" charset="-128"/>
              </a:rPr>
              <a:t>．</a:t>
            </a:r>
            <a:r>
              <a:rPr lang="en-US" altLang="ja-JP" sz="2800" dirty="0" smtClean="0">
                <a:solidFill>
                  <a:srgbClr val="000000"/>
                </a:solidFill>
                <a:latin typeface="メイリオ" panose="020B0604030504040204" pitchFamily="50" charset="-128"/>
                <a:ea typeface="メイリオ" panose="020B0604030504040204" pitchFamily="50" charset="-128"/>
              </a:rPr>
              <a:t>PR</a:t>
            </a:r>
            <a:r>
              <a:rPr lang="ja-JP" altLang="en-US" sz="2800" dirty="0" smtClean="0">
                <a:solidFill>
                  <a:srgbClr val="000000"/>
                </a:solidFill>
                <a:latin typeface="メイリオ" panose="020B0604030504040204" pitchFamily="50" charset="-128"/>
                <a:ea typeface="メイリオ" panose="020B0604030504040204" pitchFamily="50" charset="-128"/>
              </a:rPr>
              <a:t>方法</a:t>
            </a:r>
            <a:endParaRPr kumimoji="1" lang="ja-JP" altLang="en-US" sz="2800" kern="1200" dirty="0" smtClean="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4945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42244" y="3060551"/>
            <a:ext cx="8208912" cy="2880320"/>
          </a:xfrm>
          <a:prstGeom prst="rect">
            <a:avLst/>
          </a:prstGeom>
          <a:noFill/>
        </p:spPr>
        <p:txBody>
          <a:bodyPr wrap="square" lIns="0" tIns="0" rIns="0" bIns="0" rtlCol="0" anchor="t">
            <a:noAutofit/>
          </a:bodyPr>
          <a:lstStyle/>
          <a:p>
            <a:pPr algn="just" rtl="0" fontAlgn="base">
              <a:lnSpc>
                <a:spcPct val="125000"/>
              </a:lnSpc>
              <a:spcBef>
                <a:spcPct val="0"/>
              </a:spcBef>
              <a:spcAft>
                <a:spcPct val="0"/>
              </a:spcAft>
            </a:pPr>
            <a:endParaRPr kumimoji="1" lang="en-US" altLang="ja-JP" sz="1400" kern="1200" dirty="0" smtClean="0">
              <a:solidFill>
                <a:srgbClr val="000000"/>
              </a:solidFill>
              <a:latin typeface="ＭＳ Ｐゴシック" panose="020B0600070205080204" pitchFamily="50" charset="-128"/>
              <a:ea typeface="ＭＳ Ｐゴシック" panose="020B0600070205080204" pitchFamily="50" charset="-128"/>
            </a:endParaRPr>
          </a:p>
          <a:p>
            <a:pPr algn="just" rtl="0" fontAlgn="base">
              <a:lnSpc>
                <a:spcPct val="125000"/>
              </a:lnSpc>
              <a:spcBef>
                <a:spcPct val="0"/>
              </a:spcBef>
              <a:spcAft>
                <a:spcPct val="0"/>
              </a:spcAft>
            </a:pPr>
            <a:r>
              <a:rPr lang="ja-JP" altLang="en-US" sz="1400" dirty="0">
                <a:solidFill>
                  <a:srgbClr val="000000"/>
                </a:solidFill>
                <a:latin typeface="ＭＳ Ｐゴシック" panose="020B0600070205080204" pitchFamily="50" charset="-128"/>
              </a:rPr>
              <a:t>　</a:t>
            </a:r>
            <a:r>
              <a:rPr lang="ja-JP" altLang="en-US" sz="4400" b="1" dirty="0" smtClean="0">
                <a:solidFill>
                  <a:srgbClr val="000000"/>
                </a:solidFill>
                <a:latin typeface="メイリオ" panose="020B0604030504040204" pitchFamily="50" charset="-128"/>
                <a:ea typeface="メイリオ" panose="020B0604030504040204" pitchFamily="50" charset="-128"/>
              </a:rPr>
              <a:t>ご清聴ありがとうございました</a:t>
            </a:r>
            <a:endParaRPr kumimoji="1" lang="ja-JP" altLang="en-US" sz="4400" b="1" kern="1200" dirty="0" smtClean="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8838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右カーブ矢印 5"/>
          <p:cNvSpPr/>
          <p:nvPr/>
        </p:nvSpPr>
        <p:spPr>
          <a:xfrm>
            <a:off x="220052" y="3034873"/>
            <a:ext cx="1261822" cy="3168352"/>
          </a:xfrm>
          <a:prstGeom prst="curvedRightArrow">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sp>
        <p:nvSpPr>
          <p:cNvPr id="3" name="タイトル 1"/>
          <p:cNvSpPr>
            <a:spLocks noGrp="1"/>
          </p:cNvSpPr>
          <p:nvPr>
            <p:ph type="title"/>
          </p:nvPr>
        </p:nvSpPr>
        <p:spPr>
          <a:xfrm>
            <a:off x="1171128" y="1116335"/>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◎私たちのゼミ活動</a:t>
            </a:r>
            <a:endParaRPr kumimoji="1" lang="ja-JP" altLang="en-US" sz="4000" dirty="0">
              <a:latin typeface="メイリオ" panose="020B0604030504040204" pitchFamily="50" charset="-128"/>
              <a:ea typeface="メイリオ" panose="020B0604030504040204" pitchFamily="50" charset="-128"/>
            </a:endParaRPr>
          </a:p>
        </p:txBody>
      </p:sp>
      <p:sp>
        <p:nvSpPr>
          <p:cNvPr id="4" name="コンテンツ プレースホルダー 2"/>
          <p:cNvSpPr txBox="1">
            <a:spLocks/>
          </p:cNvSpPr>
          <p:nvPr/>
        </p:nvSpPr>
        <p:spPr>
          <a:xfrm>
            <a:off x="1458268" y="1865294"/>
            <a:ext cx="8928992" cy="2448271"/>
          </a:xfrm>
          <a:prstGeom prst="rect">
            <a:avLst/>
          </a:prstGeom>
        </p:spPr>
        <p:style>
          <a:lnRef idx="1">
            <a:schemeClr val="accent4"/>
          </a:lnRef>
          <a:fillRef idx="2">
            <a:schemeClr val="accent4"/>
          </a:fillRef>
          <a:effectRef idx="1">
            <a:schemeClr val="accent4"/>
          </a:effectRef>
          <a:fontRef idx="minor">
            <a:schemeClr val="dk1"/>
          </a:fontRef>
        </p:style>
        <p:txBody>
          <a:bodyPr>
            <a:noAutofit/>
          </a:bodyPr>
          <a:lstStyle>
            <a:lvl1pPr algn="l" defTabSz="1042988" rtl="0" fontAlgn="base">
              <a:spcBef>
                <a:spcPct val="20000"/>
              </a:spcBef>
              <a:spcAft>
                <a:spcPct val="0"/>
              </a:spcAft>
              <a:defRPr kumimoji="1" lang="ja-JP" altLang="en-US" sz="2100" b="1" kern="1200">
                <a:solidFill>
                  <a:srgbClr val="000000"/>
                </a:solidFill>
                <a:latin typeface="+mn-ea"/>
                <a:ea typeface="+mn-ea"/>
                <a:cs typeface="+mn-cs"/>
              </a:defRPr>
            </a:lvl1pPr>
            <a:lvl2pPr algn="l" defTabSz="1042988" rtl="0" fontAlgn="base">
              <a:spcBef>
                <a:spcPct val="20000"/>
              </a:spcBef>
              <a:spcAft>
                <a:spcPct val="0"/>
              </a:spcAft>
              <a:defRPr kumimoji="1" lang="ja-JP" altLang="en-US" sz="1900" kern="1200">
                <a:solidFill>
                  <a:srgbClr val="000000"/>
                </a:solidFill>
                <a:latin typeface="+mn-ea"/>
                <a:ea typeface="+mn-ea"/>
                <a:cs typeface="+mn-cs"/>
              </a:defRPr>
            </a:lvl2pPr>
            <a:lvl3pPr marL="282575" algn="l" defTabSz="1042988" rtl="0" fontAlgn="base">
              <a:spcBef>
                <a:spcPct val="20000"/>
              </a:spcBef>
              <a:spcAft>
                <a:spcPct val="0"/>
              </a:spcAft>
              <a:defRPr kumimoji="1" lang="ja-JP" altLang="en-US" sz="1700" kern="1200">
                <a:solidFill>
                  <a:srgbClr val="000000"/>
                </a:solidFill>
                <a:latin typeface="+mn-ea"/>
                <a:ea typeface="+mn-ea"/>
                <a:cs typeface="+mn-cs"/>
              </a:defRPr>
            </a:lvl3pPr>
            <a:lvl4pPr marL="471488" algn="l" defTabSz="1042988" rtl="0" fontAlgn="base">
              <a:spcBef>
                <a:spcPct val="20000"/>
              </a:spcBef>
              <a:spcAft>
                <a:spcPct val="0"/>
              </a:spcAft>
              <a:defRPr kumimoji="1" lang="ja-JP" altLang="en-US" sz="1500" kern="1200">
                <a:solidFill>
                  <a:srgbClr val="000000"/>
                </a:solidFill>
                <a:latin typeface="+mn-ea"/>
                <a:ea typeface="+mn-ea"/>
                <a:cs typeface="+mn-cs"/>
              </a:defRPr>
            </a:lvl4pPr>
            <a:lvl5pPr marL="660400" algn="l" defTabSz="1042988" rtl="0" fontAlgn="base">
              <a:spcBef>
                <a:spcPct val="20000"/>
              </a:spcBef>
              <a:spcAft>
                <a:spcPct val="0"/>
              </a:spcAft>
              <a:defRPr kumimoji="1" lang="ja-JP" altLang="en-US" sz="1500" kern="1200">
                <a:solidFill>
                  <a:srgbClr val="000000"/>
                </a:solidFill>
                <a:latin typeface="+mn-ea"/>
                <a:ea typeface="+mn-ea"/>
                <a:cs typeface="+mn-cs"/>
              </a:defRPr>
            </a:lvl5pPr>
            <a:lvl6pPr marL="2868401"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928"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1455"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982" indent="-260763" algn="l" defTabSz="1043055" rtl="0" eaLnBrk="1" latinLnBrk="0" hangingPunct="1">
              <a:spcBef>
                <a:spcPct val="20000"/>
              </a:spcBef>
              <a:buFont typeface="Arial" pitchFamily="34" charset="0"/>
              <a:buChar char="•"/>
              <a:defRPr kumimoji="1" sz="2300" kern="1200">
                <a:solidFill>
                  <a:schemeClr val="tx1"/>
                </a:solidFill>
                <a:latin typeface="+mn-lt"/>
                <a:ea typeface="+mn-ea"/>
                <a:cs typeface="+mn-cs"/>
              </a:defRPr>
            </a:lvl9pPr>
          </a:lstStyle>
          <a:p>
            <a:pPr eaLnBrk="1" hangingPunct="1">
              <a:lnSpc>
                <a:spcPct val="150000"/>
              </a:lnSpc>
            </a:pPr>
            <a:endParaRPr lang="en-US" altLang="ja-JP" sz="1000" dirty="0" smtClean="0">
              <a:solidFill>
                <a:schemeClr val="tx1"/>
              </a:solidFill>
              <a:latin typeface="メイリオ" panose="020B0604030504040204" pitchFamily="50" charset="-128"/>
              <a:ea typeface="メイリオ" panose="020B0604030504040204" pitchFamily="50" charset="-128"/>
            </a:endParaRPr>
          </a:p>
          <a:p>
            <a:pPr eaLnBrk="1" hangingPunct="1">
              <a:lnSpc>
                <a:spcPct val="150000"/>
              </a:lnSpc>
            </a:pPr>
            <a:r>
              <a:rPr lang="ja-JP" altLang="en-US" sz="2400" dirty="0">
                <a:solidFill>
                  <a:schemeClr val="tx1"/>
                </a:solidFill>
                <a:latin typeface="メイリオ" panose="020B0604030504040204" pitchFamily="50" charset="-128"/>
                <a:ea typeface="メイリオ" panose="020B0604030504040204" pitchFamily="50" charset="-128"/>
              </a:rPr>
              <a:t>　</a:t>
            </a:r>
            <a:r>
              <a:rPr lang="ja-JP" altLang="en-US" sz="2400" dirty="0" smtClean="0">
                <a:solidFill>
                  <a:schemeClr val="tx1"/>
                </a:solidFill>
                <a:latin typeface="メイリオ" panose="020B0604030504040204" pitchFamily="50" charset="-128"/>
                <a:ea typeface="メイリオ" panose="020B0604030504040204" pitchFamily="50" charset="-128"/>
              </a:rPr>
              <a:t>◇「多可町</a:t>
            </a:r>
            <a:r>
              <a:rPr lang="en-US" altLang="ja-JP" sz="2400" dirty="0" smtClean="0">
                <a:solidFill>
                  <a:schemeClr val="tx1"/>
                </a:solidFill>
                <a:latin typeface="メイリオ" panose="020B0604030504040204" pitchFamily="50" charset="-128"/>
                <a:ea typeface="メイリオ" panose="020B0604030504040204" pitchFamily="50" charset="-128"/>
              </a:rPr>
              <a:t>(</a:t>
            </a:r>
            <a:r>
              <a:rPr lang="ja-JP" altLang="en-US" sz="2400" dirty="0" smtClean="0">
                <a:solidFill>
                  <a:schemeClr val="tx1"/>
                </a:solidFill>
                <a:latin typeface="メイリオ" panose="020B0604030504040204" pitchFamily="50" charset="-128"/>
                <a:ea typeface="メイリオ" panose="020B0604030504040204" pitchFamily="50" charset="-128"/>
              </a:rPr>
              <a:t>兵庫県</a:t>
            </a:r>
            <a:r>
              <a:rPr lang="en-US" altLang="ja-JP" sz="2400" dirty="0" smtClean="0">
                <a:solidFill>
                  <a:schemeClr val="tx1"/>
                </a:solidFill>
                <a:latin typeface="メイリオ" panose="020B0604030504040204" pitchFamily="50" charset="-128"/>
                <a:ea typeface="メイリオ" panose="020B0604030504040204" pitchFamily="50" charset="-128"/>
              </a:rPr>
              <a:t>)</a:t>
            </a:r>
            <a:r>
              <a:rPr lang="ja-JP" altLang="en-US" sz="2400" dirty="0" smtClean="0">
                <a:solidFill>
                  <a:schemeClr val="tx1"/>
                </a:solidFill>
                <a:latin typeface="メイリオ" panose="020B0604030504040204" pitchFamily="50" charset="-128"/>
                <a:ea typeface="メイリオ" panose="020B0604030504040204" pitchFamily="50" charset="-128"/>
              </a:rPr>
              <a:t>」⇒健康保養地推進プロジェクト</a:t>
            </a:r>
            <a:endParaRPr lang="en-US" altLang="ja-JP" sz="2400" dirty="0" smtClean="0">
              <a:solidFill>
                <a:schemeClr val="tx1"/>
              </a:solidFill>
              <a:latin typeface="メイリオ" panose="020B0604030504040204" pitchFamily="50" charset="-128"/>
              <a:ea typeface="メイリオ" panose="020B0604030504040204" pitchFamily="50" charset="-128"/>
            </a:endParaRPr>
          </a:p>
          <a:p>
            <a:pPr eaLnBrk="1" hangingPunct="1">
              <a:lnSpc>
                <a:spcPct val="150000"/>
              </a:lnSpc>
            </a:pPr>
            <a:r>
              <a:rPr lang="ja-JP" altLang="en-US" sz="2400" dirty="0">
                <a:solidFill>
                  <a:schemeClr val="tx1"/>
                </a:solidFill>
                <a:latin typeface="メイリオ" panose="020B0604030504040204" pitchFamily="50" charset="-128"/>
                <a:ea typeface="メイリオ" panose="020B0604030504040204" pitchFamily="50" charset="-128"/>
              </a:rPr>
              <a:t>　</a:t>
            </a:r>
            <a:r>
              <a:rPr lang="ja-JP" altLang="en-US" sz="2400" dirty="0" smtClean="0">
                <a:solidFill>
                  <a:schemeClr val="tx1"/>
                </a:solidFill>
                <a:latin typeface="メイリオ" panose="020B0604030504040204" pitchFamily="50" charset="-128"/>
                <a:ea typeface="メイリオ" panose="020B0604030504040204" pitchFamily="50" charset="-128"/>
              </a:rPr>
              <a:t>◇「ポートピアホテル</a:t>
            </a:r>
            <a:r>
              <a:rPr lang="en-US" altLang="ja-JP" sz="2400" dirty="0" smtClean="0">
                <a:solidFill>
                  <a:schemeClr val="tx1"/>
                </a:solidFill>
                <a:latin typeface="メイリオ" panose="020B0604030504040204" pitchFamily="50" charset="-128"/>
                <a:ea typeface="メイリオ" panose="020B0604030504040204" pitchFamily="50" charset="-128"/>
              </a:rPr>
              <a:t>(</a:t>
            </a:r>
            <a:r>
              <a:rPr lang="ja-JP" altLang="en-US" sz="2400" dirty="0" smtClean="0">
                <a:solidFill>
                  <a:schemeClr val="tx1"/>
                </a:solidFill>
                <a:latin typeface="メイリオ" panose="020B0604030504040204" pitchFamily="50" charset="-128"/>
                <a:ea typeface="メイリオ" panose="020B0604030504040204" pitchFamily="50" charset="-128"/>
              </a:rPr>
              <a:t>神戸市</a:t>
            </a:r>
            <a:r>
              <a:rPr lang="en-US" altLang="ja-JP" sz="2400" dirty="0" smtClean="0">
                <a:solidFill>
                  <a:schemeClr val="tx1"/>
                </a:solidFill>
                <a:latin typeface="メイリオ" panose="020B0604030504040204" pitchFamily="50" charset="-128"/>
                <a:ea typeface="メイリオ" panose="020B0604030504040204" pitchFamily="50" charset="-128"/>
              </a:rPr>
              <a:t>)</a:t>
            </a:r>
            <a:r>
              <a:rPr lang="ja-JP" altLang="en-US" sz="2400" dirty="0" smtClean="0">
                <a:solidFill>
                  <a:schemeClr val="tx1"/>
                </a:solidFill>
                <a:latin typeface="メイリオ" panose="020B0604030504040204" pitchFamily="50" charset="-128"/>
                <a:ea typeface="メイリオ" panose="020B0604030504040204" pitchFamily="50" charset="-128"/>
              </a:rPr>
              <a:t>」⇒朝の森林浴散歩</a:t>
            </a:r>
            <a:endParaRPr lang="en-US" altLang="ja-JP" sz="2400" dirty="0" smtClean="0">
              <a:solidFill>
                <a:schemeClr val="tx1"/>
              </a:solidFill>
              <a:latin typeface="メイリオ" panose="020B0604030504040204" pitchFamily="50" charset="-128"/>
              <a:ea typeface="メイリオ" panose="020B0604030504040204" pitchFamily="50" charset="-128"/>
            </a:endParaRPr>
          </a:p>
          <a:p>
            <a:pPr eaLnBrk="1" hangingPunct="1">
              <a:lnSpc>
                <a:spcPct val="150000"/>
              </a:lnSpc>
            </a:pPr>
            <a:r>
              <a:rPr lang="ja-JP" altLang="en-US" sz="2400" dirty="0">
                <a:solidFill>
                  <a:schemeClr val="tx1"/>
                </a:solidFill>
                <a:latin typeface="メイリオ" panose="020B0604030504040204" pitchFamily="50" charset="-128"/>
                <a:ea typeface="メイリオ" panose="020B0604030504040204" pitchFamily="50" charset="-128"/>
              </a:rPr>
              <a:t>　</a:t>
            </a:r>
            <a:r>
              <a:rPr lang="ja-JP" altLang="en-US" sz="2400" dirty="0" smtClean="0">
                <a:solidFill>
                  <a:schemeClr val="tx1"/>
                </a:solidFill>
                <a:latin typeface="メイリオ" panose="020B0604030504040204" pitchFamily="50" charset="-128"/>
                <a:ea typeface="メイリオ" panose="020B0604030504040204" pitchFamily="50" charset="-128"/>
              </a:rPr>
              <a:t>◇「神戸市立森林植物園」⇒ウェルネスウォーキング　</a:t>
            </a:r>
            <a:endParaRPr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470071" y="4619049"/>
            <a:ext cx="8905386" cy="2545958"/>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nchor="t">
            <a:noAutofit/>
          </a:bodyPr>
          <a:lstStyle/>
          <a:p>
            <a:pPr algn="just" rtl="0" fontAlgn="base">
              <a:lnSpc>
                <a:spcPct val="150000"/>
              </a:lnSpc>
              <a:spcBef>
                <a:spcPct val="0"/>
              </a:spcBef>
              <a:spcAft>
                <a:spcPct val="0"/>
              </a:spcAft>
            </a:pPr>
            <a:endParaRPr kumimoji="1" lang="en-US" altLang="ja-JP" sz="16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b="1" dirty="0" smtClean="0">
                <a:solidFill>
                  <a:srgbClr val="000000"/>
                </a:solidFill>
                <a:latin typeface="メイリオ" panose="020B0604030504040204" pitchFamily="50" charset="-128"/>
                <a:ea typeface="メイリオ" panose="020B0604030504040204" pitchFamily="50" charset="-128"/>
              </a:rPr>
              <a:t>◇ウォーキングを通して心身ともに健康を目指す</a:t>
            </a:r>
            <a:endParaRPr lang="en-US" altLang="ja-JP"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b="1" kern="1200" dirty="0">
                <a:solidFill>
                  <a:srgbClr val="000000"/>
                </a:solidFill>
                <a:latin typeface="メイリオ" panose="020B0604030504040204" pitchFamily="50" charset="-128"/>
                <a:ea typeface="メイリオ" panose="020B0604030504040204" pitchFamily="50" charset="-128"/>
              </a:rPr>
              <a:t>　</a:t>
            </a:r>
            <a:r>
              <a:rPr kumimoji="1" lang="ja-JP" altLang="en-US" b="1" kern="1200" dirty="0" smtClean="0">
                <a:solidFill>
                  <a:srgbClr val="000000"/>
                </a:solidFill>
                <a:latin typeface="メイリオ" panose="020B0604030504040204" pitchFamily="50" charset="-128"/>
                <a:ea typeface="メイリオ" panose="020B0604030504040204" pitchFamily="50" charset="-128"/>
              </a:rPr>
              <a:t>◇数々のフィールドワークを通して、地域活性化・交流人口拡大を目指す</a:t>
            </a:r>
            <a:endParaRPr kumimoji="1" lang="en-US" altLang="ja-JP" b="1"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b="1" dirty="0">
                <a:solidFill>
                  <a:srgbClr val="000000"/>
                </a:solidFill>
                <a:latin typeface="メイリオ" panose="020B0604030504040204" pitchFamily="50" charset="-128"/>
                <a:ea typeface="メイリオ" panose="020B0604030504040204" pitchFamily="50" charset="-128"/>
              </a:rPr>
              <a:t>　</a:t>
            </a:r>
            <a:r>
              <a:rPr lang="ja-JP" altLang="en-US" b="1" dirty="0" smtClean="0">
                <a:solidFill>
                  <a:srgbClr val="000000"/>
                </a:solidFill>
                <a:latin typeface="メイリオ" panose="020B0604030504040204" pitchFamily="50" charset="-128"/>
                <a:ea typeface="メイリオ" panose="020B0604030504040204" pitchFamily="50" charset="-128"/>
              </a:rPr>
              <a:t>◇気候性地形療法を用いた森の中をウォーキング</a:t>
            </a:r>
            <a:endParaRPr lang="en-US" altLang="ja-JP"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b="1" kern="1200" dirty="0">
                <a:solidFill>
                  <a:srgbClr val="000000"/>
                </a:solidFill>
                <a:latin typeface="メイリオ" panose="020B0604030504040204" pitchFamily="50" charset="-128"/>
                <a:ea typeface="メイリオ" panose="020B0604030504040204" pitchFamily="50" charset="-128"/>
              </a:rPr>
              <a:t>　</a:t>
            </a:r>
            <a:r>
              <a:rPr kumimoji="1" lang="ja-JP" altLang="en-US" b="1" kern="1200" dirty="0" smtClean="0">
                <a:solidFill>
                  <a:srgbClr val="000000"/>
                </a:solidFill>
                <a:latin typeface="メイリオ" panose="020B0604030504040204" pitchFamily="50" charset="-128"/>
                <a:ea typeface="メイリオ" panose="020B0604030504040204" pitchFamily="50" charset="-128"/>
              </a:rPr>
              <a:t>◇生活習慣病の予防や健康増進</a:t>
            </a:r>
          </a:p>
        </p:txBody>
      </p:sp>
    </p:spTree>
    <p:extLst>
      <p:ext uri="{BB962C8B-B14F-4D97-AF65-F5344CB8AC3E}">
        <p14:creationId xmlns:p14="http://schemas.microsoft.com/office/powerpoint/2010/main" val="3361772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70236" y="612279"/>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◎私たちの活動風景</a:t>
            </a:r>
            <a:endParaRPr kumimoji="1" lang="ja-JP" altLang="en-US" sz="4000" dirty="0">
              <a:latin typeface="メイリオ" panose="020B0604030504040204" pitchFamily="50" charset="-128"/>
              <a:ea typeface="メイリオ" panose="020B0604030504040204" pitchFamily="50"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310" y="4756494"/>
            <a:ext cx="3635896" cy="27193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37" y="1332359"/>
            <a:ext cx="4492200" cy="33735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692" y="1332359"/>
            <a:ext cx="4565514" cy="34241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34132" y="4934907"/>
            <a:ext cx="5970178" cy="2362520"/>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noAutofit/>
          </a:bodyPr>
          <a:lstStyle/>
          <a:p>
            <a:pPr algn="just" rtl="0" fontAlgn="base">
              <a:lnSpc>
                <a:spcPct val="150000"/>
              </a:lnSpc>
              <a:spcBef>
                <a:spcPct val="0"/>
              </a:spcBef>
              <a:spcAft>
                <a:spcPct val="0"/>
              </a:spcAft>
            </a:pPr>
            <a:endParaRPr lang="en-US" altLang="ja-JP" sz="9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1800" dirty="0" smtClean="0">
                <a:solidFill>
                  <a:srgbClr val="000000"/>
                </a:solidFill>
                <a:latin typeface="メイリオ" panose="020B0604030504040204" pitchFamily="50" charset="-128"/>
                <a:ea typeface="メイリオ" panose="020B0604030504040204" pitchFamily="50" charset="-128"/>
              </a:rPr>
              <a:t> ◇</a:t>
            </a:r>
            <a:r>
              <a:rPr lang="ja-JP" altLang="en-US" sz="1800" b="1" dirty="0" smtClean="0">
                <a:solidFill>
                  <a:srgbClr val="000000"/>
                </a:solidFill>
                <a:latin typeface="メイリオ" panose="020B0604030504040204" pitchFamily="50" charset="-128"/>
                <a:ea typeface="メイリオ" panose="020B0604030504040204" pitchFamily="50" charset="-128"/>
              </a:rPr>
              <a:t>多可町「なか・やちよの森公園」⇒ウォーキング</a:t>
            </a:r>
            <a:endParaRPr lang="en-US" altLang="ja-JP" sz="1800"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sz="1800" b="1" dirty="0" smtClean="0">
                <a:solidFill>
                  <a:srgbClr val="000000"/>
                </a:solidFill>
                <a:latin typeface="メイリオ" panose="020B0604030504040204" pitchFamily="50" charset="-128"/>
                <a:ea typeface="メイリオ" panose="020B0604030504040204" pitchFamily="50" charset="-128"/>
              </a:rPr>
              <a:t>　　</a:t>
            </a:r>
            <a:r>
              <a:rPr lang="en-US" altLang="ja-JP" sz="1800" b="1" dirty="0" smtClean="0">
                <a:solidFill>
                  <a:srgbClr val="000000"/>
                </a:solidFill>
                <a:latin typeface="メイリオ" panose="020B0604030504040204" pitchFamily="50" charset="-128"/>
                <a:ea typeface="メイリオ" panose="020B0604030504040204" pitchFamily="50" charset="-128"/>
              </a:rPr>
              <a:t>(</a:t>
            </a:r>
            <a:r>
              <a:rPr lang="ja-JP" altLang="en-US" sz="1800" b="1" dirty="0" smtClean="0">
                <a:solidFill>
                  <a:srgbClr val="000000"/>
                </a:solidFill>
                <a:latin typeface="メイリオ" panose="020B0604030504040204" pitchFamily="50" charset="-128"/>
                <a:ea typeface="メイリオ" panose="020B0604030504040204" pitchFamily="50" charset="-128"/>
              </a:rPr>
              <a:t>写真右上</a:t>
            </a:r>
            <a:r>
              <a:rPr lang="en-US" altLang="ja-JP" sz="1800" b="1" dirty="0" smtClean="0">
                <a:solidFill>
                  <a:srgbClr val="000000"/>
                </a:solidFill>
                <a:latin typeface="メイリオ" panose="020B0604030504040204" pitchFamily="50" charset="-128"/>
                <a:ea typeface="メイリオ" panose="020B0604030504040204" pitchFamily="50" charset="-128"/>
              </a:rPr>
              <a:t>)</a:t>
            </a:r>
          </a:p>
          <a:p>
            <a:pPr algn="just" rtl="0" fontAlgn="base">
              <a:lnSpc>
                <a:spcPct val="150000"/>
              </a:lnSpc>
              <a:spcBef>
                <a:spcPct val="0"/>
              </a:spcBef>
              <a:spcAft>
                <a:spcPct val="0"/>
              </a:spcAft>
            </a:pPr>
            <a:r>
              <a:rPr lang="en-US" altLang="ja-JP" sz="1800" b="1" dirty="0" smtClean="0">
                <a:solidFill>
                  <a:srgbClr val="000000"/>
                </a:solidFill>
                <a:latin typeface="メイリオ" panose="020B0604030504040204" pitchFamily="50" charset="-128"/>
                <a:ea typeface="メイリオ" panose="020B0604030504040204" pitchFamily="50" charset="-128"/>
              </a:rPr>
              <a:t> </a:t>
            </a:r>
            <a:r>
              <a:rPr lang="ja-JP" altLang="en-US" sz="1800" b="1" dirty="0" smtClean="0">
                <a:solidFill>
                  <a:srgbClr val="000000"/>
                </a:solidFill>
                <a:latin typeface="メイリオ" panose="020B0604030504040204" pitchFamily="50" charset="-128"/>
                <a:ea typeface="メイリオ" panose="020B0604030504040204" pitchFamily="50" charset="-128"/>
              </a:rPr>
              <a:t>◇ポートピアホテル前広場⇒横臥療法</a:t>
            </a:r>
            <a:r>
              <a:rPr lang="en-US" altLang="ja-JP" sz="1800" b="1" dirty="0" smtClean="0">
                <a:solidFill>
                  <a:srgbClr val="000000"/>
                </a:solidFill>
                <a:latin typeface="メイリオ" panose="020B0604030504040204" pitchFamily="50" charset="-128"/>
                <a:ea typeface="メイリオ" panose="020B0604030504040204" pitchFamily="50" charset="-128"/>
              </a:rPr>
              <a:t>(</a:t>
            </a:r>
            <a:r>
              <a:rPr lang="ja-JP" altLang="en-US" sz="1800" b="1" dirty="0" smtClean="0">
                <a:solidFill>
                  <a:srgbClr val="000000"/>
                </a:solidFill>
                <a:latin typeface="メイリオ" panose="020B0604030504040204" pitchFamily="50" charset="-128"/>
                <a:ea typeface="メイリオ" panose="020B0604030504040204" pitchFamily="50" charset="-128"/>
              </a:rPr>
              <a:t>写真左上</a:t>
            </a:r>
            <a:r>
              <a:rPr lang="en-US" altLang="ja-JP" sz="1800" b="1" dirty="0" smtClean="0">
                <a:solidFill>
                  <a:srgbClr val="000000"/>
                </a:solidFill>
                <a:latin typeface="メイリオ" panose="020B0604030504040204" pitchFamily="50" charset="-128"/>
                <a:ea typeface="メイリオ" panose="020B0604030504040204" pitchFamily="50" charset="-128"/>
              </a:rPr>
              <a:t>)</a:t>
            </a:r>
          </a:p>
          <a:p>
            <a:pPr algn="just" rtl="0" fontAlgn="base">
              <a:lnSpc>
                <a:spcPct val="150000"/>
              </a:lnSpc>
              <a:spcBef>
                <a:spcPct val="0"/>
              </a:spcBef>
              <a:spcAft>
                <a:spcPct val="0"/>
              </a:spcAft>
            </a:pPr>
            <a:r>
              <a:rPr kumimoji="1" lang="en-US" altLang="ja-JP" sz="1800" b="1" kern="1200" dirty="0">
                <a:solidFill>
                  <a:srgbClr val="000000"/>
                </a:solidFill>
                <a:latin typeface="メイリオ" panose="020B0604030504040204" pitchFamily="50" charset="-128"/>
                <a:ea typeface="メイリオ" panose="020B0604030504040204" pitchFamily="50" charset="-128"/>
              </a:rPr>
              <a:t> </a:t>
            </a:r>
            <a:r>
              <a:rPr lang="ja-JP" altLang="en-US" sz="1800" b="1" dirty="0" smtClean="0">
                <a:solidFill>
                  <a:srgbClr val="000000"/>
                </a:solidFill>
                <a:latin typeface="メイリオ" panose="020B0604030504040204" pitchFamily="50" charset="-128"/>
                <a:ea typeface="メイリオ" panose="020B0604030504040204" pitchFamily="50" charset="-128"/>
              </a:rPr>
              <a:t>◇神戸市立森林植物園⇒参加者とともに集合写真</a:t>
            </a:r>
            <a:endParaRPr lang="en-US" altLang="ja-JP" sz="1800"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sz="1800" b="1" kern="1200" dirty="0">
                <a:solidFill>
                  <a:srgbClr val="000000"/>
                </a:solidFill>
                <a:latin typeface="メイリオ" panose="020B0604030504040204" pitchFamily="50" charset="-128"/>
                <a:ea typeface="メイリオ" panose="020B0604030504040204" pitchFamily="50" charset="-128"/>
              </a:rPr>
              <a:t>　</a:t>
            </a:r>
            <a:r>
              <a:rPr kumimoji="1" lang="ja-JP" altLang="en-US" sz="1800" b="1" kern="1200" dirty="0" smtClean="0">
                <a:solidFill>
                  <a:srgbClr val="000000"/>
                </a:solidFill>
                <a:latin typeface="メイリオ" panose="020B0604030504040204" pitchFamily="50" charset="-128"/>
                <a:ea typeface="メイリオ" panose="020B0604030504040204" pitchFamily="50" charset="-128"/>
              </a:rPr>
              <a:t>　</a:t>
            </a:r>
            <a:r>
              <a:rPr kumimoji="1" lang="en-US" altLang="ja-JP" sz="1800" b="1" kern="1200" dirty="0" smtClean="0">
                <a:solidFill>
                  <a:srgbClr val="000000"/>
                </a:solidFill>
                <a:latin typeface="メイリオ" panose="020B0604030504040204" pitchFamily="50" charset="-128"/>
                <a:ea typeface="メイリオ" panose="020B0604030504040204" pitchFamily="50" charset="-128"/>
              </a:rPr>
              <a:t>(</a:t>
            </a:r>
            <a:r>
              <a:rPr kumimoji="1" lang="ja-JP" altLang="en-US" sz="1800" b="1" kern="1200" dirty="0" smtClean="0">
                <a:solidFill>
                  <a:srgbClr val="000000"/>
                </a:solidFill>
                <a:latin typeface="メイリオ" panose="020B0604030504040204" pitchFamily="50" charset="-128"/>
                <a:ea typeface="メイリオ" panose="020B0604030504040204" pitchFamily="50" charset="-128"/>
              </a:rPr>
              <a:t>写真右下</a:t>
            </a:r>
            <a:r>
              <a:rPr kumimoji="1" lang="en-US" altLang="ja-JP" sz="1800" b="1" kern="1200" dirty="0" smtClean="0">
                <a:solidFill>
                  <a:srgbClr val="000000"/>
                </a:solidFill>
                <a:latin typeface="メイリオ" panose="020B0604030504040204" pitchFamily="50" charset="-128"/>
                <a:ea typeface="メイリオ" panose="020B0604030504040204" pitchFamily="50" charset="-128"/>
              </a:rPr>
              <a:t>)</a:t>
            </a:r>
            <a:endParaRPr kumimoji="1" lang="ja-JP" altLang="en-US" sz="1800" b="1" kern="1200" dirty="0" smtClean="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9079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226" y="1692399"/>
            <a:ext cx="4032002" cy="571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1"/>
          <p:cNvSpPr txBox="1">
            <a:spLocks/>
          </p:cNvSpPr>
          <p:nvPr/>
        </p:nvSpPr>
        <p:spPr bwMode="auto">
          <a:xfrm>
            <a:off x="1171128" y="1116335"/>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◎神戸山手大学</a:t>
            </a:r>
            <a:r>
              <a:rPr lang="en-US" altLang="ja-JP" sz="4000" dirty="0" smtClean="0">
                <a:latin typeface="メイリオ" panose="020B0604030504040204" pitchFamily="50" charset="-128"/>
                <a:ea typeface="メイリオ" panose="020B0604030504040204" pitchFamily="50" charset="-128"/>
              </a:rPr>
              <a:t>×</a:t>
            </a:r>
            <a:r>
              <a:rPr lang="ja-JP" altLang="en-US" sz="4000" dirty="0" smtClean="0">
                <a:latin typeface="メイリオ" panose="020B0604030504040204" pitchFamily="50" charset="-128"/>
                <a:ea typeface="メイリオ" panose="020B0604030504040204" pitchFamily="50" charset="-128"/>
              </a:rPr>
              <a:t>南京町</a:t>
            </a:r>
            <a:r>
              <a:rPr lang="en-US" altLang="ja-JP" sz="4000" dirty="0" smtClean="0">
                <a:latin typeface="メイリオ" panose="020B0604030504040204" pitchFamily="50" charset="-128"/>
                <a:ea typeface="メイリオ" panose="020B0604030504040204" pitchFamily="50" charset="-128"/>
              </a:rPr>
              <a:t>(</a:t>
            </a:r>
            <a:r>
              <a:rPr lang="ja-JP" altLang="en-US" sz="4000" dirty="0" smtClean="0">
                <a:latin typeface="メイリオ" panose="020B0604030504040204" pitchFamily="50" charset="-128"/>
                <a:ea typeface="メイリオ" panose="020B0604030504040204" pitchFamily="50" charset="-128"/>
              </a:rPr>
              <a:t>地域提携</a:t>
            </a:r>
            <a:r>
              <a:rPr lang="en-US" altLang="ja-JP" sz="4000" dirty="0" smtClean="0">
                <a:latin typeface="メイリオ" panose="020B0604030504040204" pitchFamily="50" charset="-128"/>
                <a:ea typeface="メイリオ" panose="020B0604030504040204" pitchFamily="50" charset="-128"/>
              </a:rPr>
              <a:t>)</a:t>
            </a:r>
            <a:endParaRPr lang="ja-JP" altLang="en-US" sz="40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306140" y="1692399"/>
            <a:ext cx="5616624" cy="5544616"/>
          </a:xfrm>
          <a:prstGeom prst="rect">
            <a:avLst/>
          </a:prstGeom>
          <a:noFill/>
        </p:spPr>
        <p:txBody>
          <a:bodyPr wrap="square" lIns="0" tIns="0" rIns="0" bIns="0" rtlCol="0" anchor="t">
            <a:noAutofit/>
          </a:bodyPr>
          <a:lstStyle/>
          <a:p>
            <a:pPr algn="just" rtl="0" fontAlgn="base">
              <a:lnSpc>
                <a:spcPct val="150000"/>
              </a:lnSpc>
              <a:spcBef>
                <a:spcPct val="0"/>
              </a:spcBef>
              <a:spcAft>
                <a:spcPct val="0"/>
              </a:spcAft>
            </a:pPr>
            <a:endParaRPr kumimoji="1" lang="en-US" altLang="ja-JP" sz="900" b="1"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b="1" dirty="0">
                <a:solidFill>
                  <a:srgbClr val="000000"/>
                </a:solidFill>
                <a:latin typeface="メイリオ" panose="020B0604030504040204" pitchFamily="50" charset="-128"/>
                <a:ea typeface="メイリオ" panose="020B0604030504040204" pitchFamily="50" charset="-128"/>
              </a:rPr>
              <a:t>　</a:t>
            </a:r>
            <a:r>
              <a:rPr lang="ja-JP" altLang="en-US" b="1" dirty="0" smtClean="0">
                <a:solidFill>
                  <a:srgbClr val="000000"/>
                </a:solidFill>
                <a:latin typeface="メイリオ" panose="020B0604030504040204" pitchFamily="50" charset="-128"/>
                <a:ea typeface="メイリオ" panose="020B0604030504040204" pitchFamily="50" charset="-128"/>
              </a:rPr>
              <a:t>◇南京町の</a:t>
            </a:r>
            <a:r>
              <a:rPr lang="en-US" altLang="ja-JP" b="1" dirty="0" smtClean="0">
                <a:solidFill>
                  <a:srgbClr val="000000"/>
                </a:solidFill>
                <a:latin typeface="メイリオ" panose="020B0604030504040204" pitchFamily="50" charset="-128"/>
                <a:ea typeface="メイリオ" panose="020B0604030504040204" pitchFamily="50" charset="-128"/>
              </a:rPr>
              <a:t>4</a:t>
            </a:r>
            <a:r>
              <a:rPr lang="ja-JP" altLang="en-US" b="1" dirty="0" smtClean="0">
                <a:solidFill>
                  <a:srgbClr val="000000"/>
                </a:solidFill>
                <a:latin typeface="メイリオ" panose="020B0604030504040204" pitchFamily="50" charset="-128"/>
                <a:ea typeface="メイリオ" panose="020B0604030504040204" pitchFamily="50" charset="-128"/>
              </a:rPr>
              <a:t>大イベントの</a:t>
            </a:r>
            <a:r>
              <a:rPr lang="en-US" altLang="ja-JP" b="1" dirty="0" smtClean="0">
                <a:solidFill>
                  <a:srgbClr val="000000"/>
                </a:solidFill>
                <a:latin typeface="メイリオ" panose="020B0604030504040204" pitchFamily="50" charset="-128"/>
                <a:ea typeface="メイリオ" panose="020B0604030504040204" pitchFamily="50" charset="-128"/>
              </a:rPr>
              <a:t>1</a:t>
            </a:r>
            <a:r>
              <a:rPr lang="ja-JP" altLang="en-US" b="1" dirty="0" smtClean="0">
                <a:solidFill>
                  <a:srgbClr val="000000"/>
                </a:solidFill>
                <a:latin typeface="メイリオ" panose="020B0604030504040204" pitchFamily="50" charset="-128"/>
                <a:ea typeface="メイリオ" panose="020B0604030504040204" pitchFamily="50" charset="-128"/>
              </a:rPr>
              <a:t>つ「春節祭」の</a:t>
            </a:r>
            <a:endParaRPr lang="en-US" altLang="ja-JP"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b="1" dirty="0">
                <a:solidFill>
                  <a:srgbClr val="000000"/>
                </a:solidFill>
                <a:latin typeface="メイリオ" panose="020B0604030504040204" pitchFamily="50" charset="-128"/>
                <a:ea typeface="メイリオ" panose="020B0604030504040204" pitchFamily="50" charset="-128"/>
              </a:rPr>
              <a:t>　</a:t>
            </a:r>
            <a:r>
              <a:rPr lang="ja-JP" altLang="en-US" b="1" dirty="0" smtClean="0">
                <a:solidFill>
                  <a:srgbClr val="000000"/>
                </a:solidFill>
                <a:latin typeface="メイリオ" panose="020B0604030504040204" pitchFamily="50" charset="-128"/>
                <a:ea typeface="メイリオ" panose="020B0604030504040204" pitchFamily="50" charset="-128"/>
              </a:rPr>
              <a:t>　ブース運営</a:t>
            </a:r>
            <a:endParaRPr lang="en-US" altLang="ja-JP"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b="1" kern="1200" dirty="0">
                <a:solidFill>
                  <a:srgbClr val="000000"/>
                </a:solidFill>
                <a:latin typeface="メイリオ" panose="020B0604030504040204" pitchFamily="50" charset="-128"/>
                <a:ea typeface="メイリオ" panose="020B0604030504040204" pitchFamily="50" charset="-128"/>
              </a:rPr>
              <a:t>　</a:t>
            </a:r>
            <a:r>
              <a:rPr kumimoji="1" lang="ja-JP" altLang="en-US" b="1" kern="1200" dirty="0" smtClean="0">
                <a:solidFill>
                  <a:srgbClr val="000000"/>
                </a:solidFill>
                <a:latin typeface="メイリオ" panose="020B0604030504040204" pitchFamily="50" charset="-128"/>
                <a:ea typeface="メイリオ" panose="020B0604030504040204" pitchFamily="50" charset="-128"/>
              </a:rPr>
              <a:t>◇学生による訪日外国人向け案内ブース設置</a:t>
            </a:r>
            <a:endParaRPr kumimoji="1" lang="en-US" altLang="ja-JP" b="1"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b="1" dirty="0">
                <a:solidFill>
                  <a:srgbClr val="000000"/>
                </a:solidFill>
                <a:latin typeface="メイリオ" panose="020B0604030504040204" pitchFamily="50" charset="-128"/>
                <a:ea typeface="メイリオ" panose="020B0604030504040204" pitchFamily="50" charset="-128"/>
              </a:rPr>
              <a:t>　</a:t>
            </a:r>
            <a:endParaRPr lang="en-US" altLang="ja-JP" b="1" dirty="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b="1" kern="1200" dirty="0" smtClean="0">
                <a:solidFill>
                  <a:srgbClr val="000000"/>
                </a:solidFill>
                <a:latin typeface="メイリオ" panose="020B0604030504040204" pitchFamily="50" charset="-128"/>
                <a:ea typeface="メイリオ" panose="020B0604030504040204" pitchFamily="50" charset="-128"/>
              </a:rPr>
              <a:t>　</a:t>
            </a:r>
            <a:r>
              <a:rPr kumimoji="1" lang="en-US" altLang="ja-JP" b="1" kern="1200" dirty="0" smtClean="0">
                <a:solidFill>
                  <a:srgbClr val="000000"/>
                </a:solidFill>
                <a:latin typeface="メイリオ" panose="020B0604030504040204" pitchFamily="50" charset="-128"/>
                <a:ea typeface="メイリオ" panose="020B0604030504040204" pitchFamily="50" charset="-128"/>
              </a:rPr>
              <a:t>※</a:t>
            </a:r>
            <a:r>
              <a:rPr kumimoji="1" lang="ja-JP" altLang="en-US" b="1" kern="1200" dirty="0" smtClean="0">
                <a:solidFill>
                  <a:srgbClr val="000000"/>
                </a:solidFill>
                <a:latin typeface="メイリオ" panose="020B0604030504040204" pitchFamily="50" charset="-128"/>
                <a:ea typeface="メイリオ" panose="020B0604030504040204" pitchFamily="50" charset="-128"/>
              </a:rPr>
              <a:t>春節祭とは</a:t>
            </a:r>
            <a:r>
              <a:rPr kumimoji="1" lang="en-US" altLang="ja-JP" b="1" kern="1200" dirty="0" smtClean="0">
                <a:solidFill>
                  <a:srgbClr val="000000"/>
                </a:solidFill>
                <a:latin typeface="メイリオ" panose="020B0604030504040204" pitchFamily="50" charset="-128"/>
                <a:ea typeface="メイリオ" panose="020B0604030504040204" pitchFamily="50" charset="-128"/>
              </a:rPr>
              <a:t>…</a:t>
            </a:r>
          </a:p>
          <a:p>
            <a:pPr algn="just" rtl="0" fontAlgn="base">
              <a:lnSpc>
                <a:spcPct val="150000"/>
              </a:lnSpc>
              <a:spcBef>
                <a:spcPct val="0"/>
              </a:spcBef>
              <a:spcAft>
                <a:spcPct val="0"/>
              </a:spcAft>
            </a:pPr>
            <a:r>
              <a:rPr lang="ja-JP" altLang="en-US" b="1" dirty="0">
                <a:solidFill>
                  <a:srgbClr val="000000"/>
                </a:solidFill>
                <a:latin typeface="メイリオ" panose="020B0604030504040204" pitchFamily="50" charset="-128"/>
                <a:ea typeface="メイリオ" panose="020B0604030504040204" pitchFamily="50" charset="-128"/>
              </a:rPr>
              <a:t>　</a:t>
            </a:r>
            <a:r>
              <a:rPr lang="ja-JP" altLang="en-US" b="1" dirty="0" smtClean="0">
                <a:solidFill>
                  <a:srgbClr val="000000"/>
                </a:solidFill>
                <a:latin typeface="メイリオ" panose="020B0604030504040204" pitchFamily="50" charset="-128"/>
                <a:ea typeface="メイリオ" panose="020B0604030504040204" pitchFamily="50" charset="-128"/>
              </a:rPr>
              <a:t>　⇒中華圏の旧正月「春節」を祝う祭り</a:t>
            </a:r>
            <a:endParaRPr lang="en-US" altLang="ja-JP" b="1"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b="1" kern="1200" dirty="0">
                <a:solidFill>
                  <a:srgbClr val="000000"/>
                </a:solidFill>
                <a:latin typeface="メイリオ" panose="020B0604030504040204" pitchFamily="50" charset="-128"/>
                <a:ea typeface="メイリオ" panose="020B0604030504040204" pitchFamily="50" charset="-128"/>
              </a:rPr>
              <a:t>　</a:t>
            </a:r>
            <a:r>
              <a:rPr kumimoji="1" lang="ja-JP" altLang="en-US" b="1" kern="1200" dirty="0" smtClean="0">
                <a:solidFill>
                  <a:srgbClr val="000000"/>
                </a:solidFill>
                <a:latin typeface="メイリオ" panose="020B0604030504040204" pitchFamily="50" charset="-128"/>
                <a:ea typeface="メイリオ" panose="020B0604030504040204" pitchFamily="50" charset="-128"/>
              </a:rPr>
              <a:t>　　きらびやかな獅子舞や雑技が披露され、</a:t>
            </a:r>
            <a:endParaRPr kumimoji="1" lang="en-US" altLang="ja-JP" b="1"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b="1" dirty="0">
                <a:solidFill>
                  <a:srgbClr val="000000"/>
                </a:solidFill>
                <a:latin typeface="メイリオ" panose="020B0604030504040204" pitchFamily="50" charset="-128"/>
                <a:ea typeface="メイリオ" panose="020B0604030504040204" pitchFamily="50" charset="-128"/>
              </a:rPr>
              <a:t>　</a:t>
            </a:r>
            <a:r>
              <a:rPr lang="ja-JP" altLang="en-US" b="1" dirty="0" smtClean="0">
                <a:solidFill>
                  <a:srgbClr val="000000"/>
                </a:solidFill>
                <a:latin typeface="メイリオ" panose="020B0604030504040204" pitchFamily="50" charset="-128"/>
                <a:ea typeface="メイリオ" panose="020B0604030504040204" pitchFamily="50" charset="-128"/>
              </a:rPr>
              <a:t>　　</a:t>
            </a:r>
            <a:r>
              <a:rPr kumimoji="1" lang="ja-JP" altLang="en-US" b="1" kern="1200" dirty="0" smtClean="0">
                <a:solidFill>
                  <a:srgbClr val="000000"/>
                </a:solidFill>
                <a:latin typeface="メイリオ" panose="020B0604030504040204" pitchFamily="50" charset="-128"/>
                <a:ea typeface="メイリオ" panose="020B0604030504040204" pitchFamily="50" charset="-128"/>
              </a:rPr>
              <a:t>多くの観光客で</a:t>
            </a:r>
            <a:r>
              <a:rPr lang="ja-JP" altLang="en-US" b="1" dirty="0" smtClean="0">
                <a:solidFill>
                  <a:srgbClr val="000000"/>
                </a:solidFill>
                <a:latin typeface="メイリオ" panose="020B0604030504040204" pitchFamily="50" charset="-128"/>
                <a:ea typeface="メイリオ" panose="020B0604030504040204" pitchFamily="50" charset="-128"/>
              </a:rPr>
              <a:t>賑わう。</a:t>
            </a:r>
            <a:endParaRPr kumimoji="1" lang="ja-JP" altLang="en-US" b="1" kern="1200" dirty="0" smtClean="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3796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170236" y="1116335"/>
            <a:ext cx="8928100" cy="431800"/>
          </a:xfrm>
        </p:spPr>
        <p:txBody>
          <a:bodyPr/>
          <a:lstStyle/>
          <a:p>
            <a:r>
              <a:rPr kumimoji="1" lang="ja-JP" altLang="en-US" sz="4000" dirty="0" smtClean="0">
                <a:latin typeface="メイリオ" panose="020B0604030504040204" pitchFamily="50" charset="-128"/>
                <a:ea typeface="メイリオ" panose="020B0604030504040204" pitchFamily="50" charset="-128"/>
              </a:rPr>
              <a:t>◎ヘルスツーリズムとは</a:t>
            </a:r>
            <a:endParaRPr kumimoji="1" lang="ja-JP" altLang="en-US" sz="40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306140" y="1836415"/>
            <a:ext cx="10153128" cy="3054682"/>
          </a:xfrm>
          <a:prstGeom prst="rect">
            <a:avLst/>
          </a:prstGeom>
          <a:ln>
            <a:solidFill>
              <a:schemeClr val="tx1"/>
            </a:solidFill>
          </a:ln>
        </p:spPr>
        <p:txBody>
          <a:bodyPr wrap="square">
            <a:spAutoFit/>
          </a:bodyPr>
          <a:lstStyle/>
          <a:p>
            <a:pPr marL="0" indent="0">
              <a:lnSpc>
                <a:spcPct val="250000"/>
              </a:lnSpc>
              <a:buNone/>
            </a:pPr>
            <a:r>
              <a:rPr lang="ja-JP" altLang="en-US" b="1" dirty="0">
                <a:solidFill>
                  <a:srgbClr val="FF0000"/>
                </a:solidFill>
                <a:latin typeface="メイリオ" panose="020B0604030504040204" pitchFamily="50" charset="-128"/>
                <a:ea typeface="メイリオ" panose="020B0604030504040204" pitchFamily="50" charset="-128"/>
              </a:rPr>
              <a:t>定義</a:t>
            </a:r>
            <a:r>
              <a:rPr lang="ja-JP" altLang="en-US" b="1" dirty="0">
                <a:latin typeface="メイリオ" panose="020B0604030504040204" pitchFamily="50" charset="-128"/>
                <a:ea typeface="メイリオ" panose="020B0604030504040204" pitchFamily="50" charset="-128"/>
              </a:rPr>
              <a:t>：自然豊かな地域を訪れ、自然や温泉、身体に優しい料理などを味わい</a:t>
            </a:r>
            <a:r>
              <a:rPr lang="ja-JP" altLang="en-US" b="1" dirty="0" smtClean="0">
                <a:latin typeface="メイリオ" panose="020B0604030504040204" pitchFamily="50" charset="-128"/>
                <a:ea typeface="メイリオ" panose="020B0604030504040204" pitchFamily="50" charset="-128"/>
              </a:rPr>
              <a:t>、　　　　</a:t>
            </a:r>
            <a:endParaRPr lang="en-US" altLang="ja-JP" b="1" dirty="0" smtClean="0">
              <a:latin typeface="メイリオ" panose="020B0604030504040204" pitchFamily="50" charset="-128"/>
              <a:ea typeface="メイリオ" panose="020B0604030504040204" pitchFamily="50" charset="-128"/>
            </a:endParaRPr>
          </a:p>
          <a:p>
            <a:pPr marL="0" indent="0">
              <a:lnSpc>
                <a:spcPct val="250000"/>
              </a:lnSpc>
              <a:buNone/>
            </a:pPr>
            <a:r>
              <a:rPr lang="ja-JP" altLang="en-US" b="1" dirty="0">
                <a:latin typeface="メイリオ" panose="020B0604030504040204" pitchFamily="50" charset="-128"/>
                <a:ea typeface="メイリオ" panose="020B0604030504040204" pitchFamily="50" charset="-128"/>
              </a:rPr>
              <a:t>　</a:t>
            </a:r>
            <a:r>
              <a:rPr lang="ja-JP" altLang="en-US" b="1" dirty="0" smtClean="0">
                <a:latin typeface="メイリオ" panose="020B0604030504040204" pitchFamily="50" charset="-128"/>
                <a:ea typeface="メイリオ" panose="020B0604030504040204" pitchFamily="50" charset="-128"/>
              </a:rPr>
              <a:t>　　心身ともに癒され</a:t>
            </a:r>
            <a:r>
              <a:rPr lang="ja-JP" altLang="en-US" b="1" dirty="0">
                <a:latin typeface="メイリオ" panose="020B0604030504040204" pitchFamily="50" charset="-128"/>
                <a:ea typeface="メイリオ" panose="020B0604030504040204" pitchFamily="50" charset="-128"/>
              </a:rPr>
              <a:t>、健康を回復</a:t>
            </a:r>
            <a:r>
              <a:rPr lang="ja-JP" altLang="en-US" b="1" dirty="0" smtClean="0">
                <a:latin typeface="メイリオ" panose="020B0604030504040204" pitchFamily="50" charset="-128"/>
                <a:ea typeface="メイリオ" panose="020B0604030504040204" pitchFamily="50" charset="-128"/>
              </a:rPr>
              <a:t>・増進</a:t>
            </a:r>
            <a:r>
              <a:rPr lang="ja-JP" altLang="en-US" b="1" dirty="0">
                <a:latin typeface="メイリオ" panose="020B0604030504040204" pitchFamily="50" charset="-128"/>
                <a:ea typeface="メイリオ" panose="020B0604030504040204" pitchFamily="50" charset="-128"/>
              </a:rPr>
              <a:t>・保持する新しい観光形態</a:t>
            </a:r>
            <a:endParaRPr lang="en-US" altLang="ja-JP" b="1" dirty="0">
              <a:latin typeface="メイリオ" panose="020B0604030504040204" pitchFamily="50" charset="-128"/>
              <a:ea typeface="メイリオ" panose="020B0604030504040204" pitchFamily="50" charset="-128"/>
            </a:endParaRPr>
          </a:p>
          <a:p>
            <a:pPr marL="0" indent="0">
              <a:lnSpc>
                <a:spcPct val="250000"/>
              </a:lnSpc>
              <a:buNone/>
            </a:pPr>
            <a:r>
              <a:rPr lang="ja-JP" altLang="en-US" b="1" dirty="0">
                <a:solidFill>
                  <a:srgbClr val="FF0000"/>
                </a:solidFill>
                <a:latin typeface="メイリオ" panose="020B0604030504040204" pitchFamily="50" charset="-128"/>
                <a:ea typeface="メイリオ" panose="020B0604030504040204" pitchFamily="50" charset="-128"/>
              </a:rPr>
              <a:t>目的</a:t>
            </a:r>
            <a:r>
              <a:rPr lang="ja-JP" altLang="en-US" b="1" dirty="0">
                <a:latin typeface="メイリオ" panose="020B0604030504040204" pitchFamily="50" charset="-128"/>
                <a:ea typeface="メイリオ" panose="020B0604030504040204" pitchFamily="50" charset="-128"/>
              </a:rPr>
              <a:t>：高齢化の進展や疾病構造の変化に伴い、国民</a:t>
            </a:r>
            <a:r>
              <a:rPr lang="ja-JP" altLang="en-US" b="1" dirty="0" smtClean="0">
                <a:latin typeface="メイリオ" panose="020B0604030504040204" pitchFamily="50" charset="-128"/>
                <a:ea typeface="メイリオ" panose="020B0604030504040204" pitchFamily="50" charset="-128"/>
              </a:rPr>
              <a:t>の健康</a:t>
            </a:r>
            <a:r>
              <a:rPr lang="ja-JP" altLang="en-US" b="1" dirty="0">
                <a:latin typeface="メイリオ" panose="020B0604030504040204" pitchFamily="50" charset="-128"/>
                <a:ea typeface="メイリオ" panose="020B0604030504040204" pitchFamily="50" charset="-128"/>
              </a:rPr>
              <a:t>増進の重要性が</a:t>
            </a:r>
            <a:r>
              <a:rPr lang="ja-JP" altLang="en-US" b="1" dirty="0" smtClean="0">
                <a:latin typeface="メイリオ" panose="020B0604030504040204" pitchFamily="50" charset="-128"/>
                <a:ea typeface="メイリオ" panose="020B0604030504040204" pitchFamily="50" charset="-128"/>
              </a:rPr>
              <a:t>増大　　　　　　　</a:t>
            </a:r>
            <a:endParaRPr lang="en-US" altLang="ja-JP" b="1" dirty="0" smtClean="0">
              <a:latin typeface="メイリオ" panose="020B0604030504040204" pitchFamily="50" charset="-128"/>
              <a:ea typeface="メイリオ" panose="020B0604030504040204" pitchFamily="50" charset="-128"/>
            </a:endParaRPr>
          </a:p>
          <a:p>
            <a:pPr marL="0" indent="0">
              <a:lnSpc>
                <a:spcPct val="250000"/>
              </a:lnSpc>
              <a:buNone/>
            </a:pPr>
            <a:r>
              <a:rPr lang="ja-JP" altLang="en-US" b="1" dirty="0" smtClean="0">
                <a:latin typeface="メイリオ" panose="020B0604030504040204" pitchFamily="50" charset="-128"/>
                <a:ea typeface="メイリオ" panose="020B0604030504040204" pitchFamily="50" charset="-128"/>
              </a:rPr>
              <a:t>　　　その</a:t>
            </a:r>
            <a:r>
              <a:rPr lang="ja-JP" altLang="en-US" b="1" dirty="0">
                <a:latin typeface="メイリオ" panose="020B0604030504040204" pitchFamily="50" charset="-128"/>
                <a:ea typeface="メイリオ" panose="020B0604030504040204" pitchFamily="50" charset="-128"/>
              </a:rPr>
              <a:t>ため健康づくりや疾病予防を積極的に推進するためのライフスタイル改善</a:t>
            </a:r>
            <a:endParaRPr lang="en-US" altLang="ja-JP" b="1" dirty="0">
              <a:latin typeface="メイリオ" panose="020B0604030504040204" pitchFamily="50" charset="-128"/>
              <a:ea typeface="メイリオ" panose="020B0604030504040204" pitchFamily="50"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0388" y="5010517"/>
            <a:ext cx="3364632" cy="2523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5875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auto">
          <a:xfrm>
            <a:off x="1166135" y="900435"/>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◎関西</a:t>
            </a:r>
            <a:r>
              <a:rPr lang="en-US" altLang="ja-JP" sz="4000" dirty="0" smtClean="0">
                <a:latin typeface="メイリオ" panose="020B0604030504040204" pitchFamily="50" charset="-128"/>
                <a:ea typeface="メイリオ" panose="020B0604030504040204" pitchFamily="50" charset="-128"/>
              </a:rPr>
              <a:t>WMG</a:t>
            </a:r>
            <a:r>
              <a:rPr lang="ja-JP" altLang="en-US" sz="4000" dirty="0" smtClean="0">
                <a:latin typeface="メイリオ" panose="020B0604030504040204" pitchFamily="50" charset="-128"/>
                <a:ea typeface="メイリオ" panose="020B0604030504040204" pitchFamily="50" charset="-128"/>
              </a:rPr>
              <a:t>とヘルスツーリズム</a:t>
            </a:r>
            <a:endParaRPr lang="ja-JP" altLang="en-US" sz="40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84672" y="1548135"/>
            <a:ext cx="9649072" cy="2952576"/>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noAutofit/>
          </a:bodyPr>
          <a:lstStyle/>
          <a:p>
            <a:pPr algn="just" rtl="0" fontAlgn="base">
              <a:lnSpc>
                <a:spcPct val="150000"/>
              </a:lnSpc>
              <a:spcBef>
                <a:spcPct val="0"/>
              </a:spcBef>
              <a:spcAft>
                <a:spcPct val="0"/>
              </a:spcAft>
            </a:pPr>
            <a:endParaRPr kumimoji="1" lang="en-US" altLang="ja-JP" sz="600"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◇健康長寿社会の実現を目指す「</a:t>
            </a:r>
            <a:r>
              <a:rPr lang="en-US" altLang="ja-JP" dirty="0" smtClean="0">
                <a:solidFill>
                  <a:srgbClr val="000000"/>
                </a:solidFill>
                <a:latin typeface="メイリオ" panose="020B0604030504040204" pitchFamily="50" charset="-128"/>
                <a:ea typeface="メイリオ" panose="020B0604030504040204" pitchFamily="50" charset="-128"/>
              </a:rPr>
              <a:t>1</a:t>
            </a:r>
            <a:r>
              <a:rPr lang="ja-JP" altLang="en-US" dirty="0" smtClean="0">
                <a:solidFill>
                  <a:srgbClr val="000000"/>
                </a:solidFill>
                <a:latin typeface="メイリオ" panose="020B0604030504040204" pitchFamily="50" charset="-128"/>
                <a:ea typeface="メイリオ" panose="020B0604030504040204" pitchFamily="50" charset="-128"/>
              </a:rPr>
              <a:t>億総スポーツ社会」構想</a:t>
            </a:r>
            <a:r>
              <a:rPr lang="en-US" altLang="ja-JP" dirty="0" smtClean="0">
                <a:solidFill>
                  <a:srgbClr val="000000"/>
                </a:solidFill>
                <a:latin typeface="メイリオ" panose="020B0604030504040204" pitchFamily="50" charset="-128"/>
                <a:ea typeface="メイリオ" panose="020B0604030504040204" pitchFamily="50" charset="-128"/>
              </a:rPr>
              <a:t>(</a:t>
            </a:r>
            <a:r>
              <a:rPr lang="ja-JP" altLang="en-US" dirty="0" smtClean="0">
                <a:solidFill>
                  <a:srgbClr val="000000"/>
                </a:solidFill>
                <a:latin typeface="メイリオ" panose="020B0604030504040204" pitchFamily="50" charset="-128"/>
                <a:ea typeface="メイリオ" panose="020B0604030504040204" pitchFamily="50" charset="-128"/>
              </a:rPr>
              <a:t>観光庁・スポーツ庁</a:t>
            </a:r>
            <a:r>
              <a:rPr lang="en-US" altLang="ja-JP" dirty="0" smtClean="0">
                <a:solidFill>
                  <a:srgbClr val="000000"/>
                </a:solidFill>
                <a:latin typeface="メイリオ" panose="020B0604030504040204" pitchFamily="50" charset="-128"/>
                <a:ea typeface="メイリオ" panose="020B0604030504040204" pitchFamily="50" charset="-128"/>
              </a:rPr>
              <a:t>)</a:t>
            </a: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・「介護予防プログラム」の制定</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kern="1200" dirty="0" smtClean="0">
                <a:solidFill>
                  <a:srgbClr val="000000"/>
                </a:solidFill>
                <a:latin typeface="メイリオ" panose="020B0604030504040204" pitchFamily="50" charset="-128"/>
                <a:ea typeface="メイリオ" panose="020B0604030504040204" pitchFamily="50" charset="-128"/>
              </a:rPr>
              <a:t>　　　　⇒医療費抑制の狙い</a:t>
            </a: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⇒健康悪化からくる鬱状態の緩和といった精神面の改善方法の模索</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◇成人の７０％の週に</a:t>
            </a:r>
            <a:r>
              <a:rPr lang="en-US" altLang="ja-JP" dirty="0" smtClean="0">
                <a:solidFill>
                  <a:srgbClr val="000000"/>
                </a:solidFill>
                <a:latin typeface="メイリオ" panose="020B0604030504040204" pitchFamily="50" charset="-128"/>
                <a:ea typeface="メイリオ" panose="020B0604030504040204" pitchFamily="50" charset="-128"/>
              </a:rPr>
              <a:t>1</a:t>
            </a:r>
            <a:r>
              <a:rPr lang="ja-JP" altLang="en-US" dirty="0" smtClean="0">
                <a:solidFill>
                  <a:srgbClr val="000000"/>
                </a:solidFill>
                <a:latin typeface="メイリオ" panose="020B0604030504040204" pitchFamily="50" charset="-128"/>
                <a:ea typeface="メイリオ" panose="020B0604030504040204" pitchFamily="50" charset="-128"/>
              </a:rPr>
              <a:t>度はスポーツ実施（健康寿命を伸ばす）</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　　　⇒東京オリンピックが目指すレガシーだが、関西</a:t>
            </a:r>
            <a:r>
              <a:rPr lang="en-US" altLang="ja-JP" dirty="0" smtClean="0">
                <a:solidFill>
                  <a:srgbClr val="000000"/>
                </a:solidFill>
                <a:latin typeface="メイリオ" panose="020B0604030504040204" pitchFamily="50" charset="-128"/>
                <a:ea typeface="メイリオ" panose="020B0604030504040204" pitchFamily="50" charset="-128"/>
              </a:rPr>
              <a:t>WMG</a:t>
            </a:r>
            <a:r>
              <a:rPr lang="ja-JP" altLang="en-US" dirty="0" smtClean="0">
                <a:solidFill>
                  <a:srgbClr val="000000"/>
                </a:solidFill>
                <a:latin typeface="メイリオ" panose="020B0604030504040204" pitchFamily="50" charset="-128"/>
                <a:ea typeface="メイリオ" panose="020B0604030504040204" pitchFamily="50" charset="-128"/>
              </a:rPr>
              <a:t>でも共通のレガシー</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endParaRPr kumimoji="1" lang="en-US" altLang="ja-JP" kern="1200" dirty="0">
              <a:solidFill>
                <a:srgbClr val="000000"/>
              </a:solidFill>
              <a:latin typeface="メイリオ" panose="020B0604030504040204" pitchFamily="50" charset="-128"/>
              <a:ea typeface="メイリオ" panose="020B0604030504040204" pitchFamily="50" charset="-128"/>
            </a:endParaRPr>
          </a:p>
        </p:txBody>
      </p:sp>
      <p:sp>
        <p:nvSpPr>
          <p:cNvPr id="6" name="下矢印 5"/>
          <p:cNvSpPr/>
          <p:nvPr/>
        </p:nvSpPr>
        <p:spPr>
          <a:xfrm>
            <a:off x="4617120" y="4487791"/>
            <a:ext cx="1584176" cy="861959"/>
          </a:xfrm>
          <a:prstGeom prst="downArrow">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sp>
        <p:nvSpPr>
          <p:cNvPr id="7" name="テキスト ボックス 6"/>
          <p:cNvSpPr txBox="1"/>
          <p:nvPr/>
        </p:nvSpPr>
        <p:spPr>
          <a:xfrm>
            <a:off x="594172" y="5349750"/>
            <a:ext cx="9649072" cy="1800200"/>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nchor="t">
            <a:noAutofit/>
          </a:bodyPr>
          <a:lstStyle/>
          <a:p>
            <a:pPr algn="just" rtl="0" fontAlgn="base">
              <a:lnSpc>
                <a:spcPct val="150000"/>
              </a:lnSpc>
              <a:spcBef>
                <a:spcPct val="0"/>
              </a:spcBef>
              <a:spcAft>
                <a:spcPct val="0"/>
              </a:spcAft>
            </a:pPr>
            <a:endParaRPr kumimoji="1" lang="en-US" altLang="ja-JP" kern="1200"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lang="ja-JP" altLang="en-US" dirty="0">
                <a:solidFill>
                  <a:srgbClr val="000000"/>
                </a:solidFill>
                <a:latin typeface="メイリオ" panose="020B0604030504040204" pitchFamily="50" charset="-128"/>
                <a:ea typeface="メイリオ" panose="020B0604030504040204" pitchFamily="50" charset="-128"/>
              </a:rPr>
              <a:t>　</a:t>
            </a:r>
            <a:r>
              <a:rPr lang="ja-JP" altLang="en-US" dirty="0" smtClean="0">
                <a:solidFill>
                  <a:srgbClr val="000000"/>
                </a:solidFill>
                <a:latin typeface="メイリオ" panose="020B0604030504040204" pitchFamily="50" charset="-128"/>
                <a:ea typeface="メイリオ" panose="020B0604030504040204" pitchFamily="50" charset="-128"/>
              </a:rPr>
              <a:t>◇国民の健康増進に向け、世代ごとに行うべき運動についてもガイドライン制定</a:t>
            </a:r>
            <a:endParaRPr lang="en-US" altLang="ja-JP" dirty="0" smtClean="0">
              <a:solidFill>
                <a:srgbClr val="000000"/>
              </a:solidFill>
              <a:latin typeface="メイリオ" panose="020B0604030504040204" pitchFamily="50" charset="-128"/>
              <a:ea typeface="メイリオ" panose="020B0604030504040204" pitchFamily="50" charset="-128"/>
            </a:endParaRPr>
          </a:p>
          <a:p>
            <a:pPr algn="just" rtl="0" fontAlgn="base">
              <a:lnSpc>
                <a:spcPct val="150000"/>
              </a:lnSpc>
              <a:spcBef>
                <a:spcPct val="0"/>
              </a:spcBef>
              <a:spcAft>
                <a:spcPct val="0"/>
              </a:spcAft>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⇒「する」スポーツの増加</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r>
              <a:rPr kumimoji="1" lang="ja-JP" altLang="en-US" kern="1200" dirty="0" smtClean="0">
                <a:solidFill>
                  <a:srgbClr val="000000"/>
                </a:solidFill>
                <a:latin typeface="メイリオ" panose="020B0604030504040204" pitchFamily="50" charset="-128"/>
                <a:ea typeface="メイリオ" panose="020B0604030504040204" pitchFamily="50" charset="-128"/>
              </a:rPr>
              <a:t>ウォーキング</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r>
              <a:rPr kumimoji="1" lang="ja-JP" altLang="en-US" kern="1200" dirty="0" smtClean="0">
                <a:solidFill>
                  <a:srgbClr val="000000"/>
                </a:solidFill>
                <a:latin typeface="メイリオ" panose="020B0604030504040204" pitchFamily="50" charset="-128"/>
                <a:ea typeface="メイリオ" panose="020B0604030504040204" pitchFamily="50" charset="-128"/>
              </a:rPr>
              <a:t>ヘルスツーリズムの一環</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endParaRPr kumimoji="1" lang="ja-JP" altLang="en-US" kern="1200" dirty="0" smtClean="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6090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09" y="1265712"/>
            <a:ext cx="8358564" cy="5188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テキスト ボックス 2"/>
          <p:cNvSpPr txBox="1"/>
          <p:nvPr/>
        </p:nvSpPr>
        <p:spPr>
          <a:xfrm>
            <a:off x="522164" y="6660951"/>
            <a:ext cx="10009112" cy="648072"/>
          </a:xfrm>
          <a:prstGeom prst="rect">
            <a:avLst/>
          </a:prstGeom>
          <a:noFill/>
        </p:spPr>
        <p:txBody>
          <a:bodyPr wrap="square" lIns="0" tIns="0" rIns="0" bIns="0" rtlCol="0" anchor="t">
            <a:noAutofit/>
          </a:bodyPr>
          <a:lstStyle/>
          <a:p>
            <a:pPr>
              <a:lnSpc>
                <a:spcPct val="150000"/>
              </a:lnSpc>
            </a:pPr>
            <a:r>
              <a:rPr lang="ja-JP" altLang="en-US" dirty="0" smtClean="0">
                <a:solidFill>
                  <a:srgbClr val="000000"/>
                </a:solidFill>
                <a:latin typeface="メイリオ" panose="020B0604030504040204" pitchFamily="50" charset="-128"/>
                <a:ea typeface="メイリオ" panose="020B0604030504040204" pitchFamily="50" charset="-128"/>
              </a:rPr>
              <a:t>出典：</a:t>
            </a:r>
            <a:r>
              <a:rPr lang="ja-JP" altLang="en-US" dirty="0" smtClean="0">
                <a:latin typeface="メイリオ" panose="020B0604030504040204" pitchFamily="50" charset="-128"/>
                <a:ea typeface="メイリオ" panose="020B0604030504040204" pitchFamily="50" charset="-128"/>
              </a:rPr>
              <a:t>平成</a:t>
            </a:r>
            <a:r>
              <a:rPr lang="en-US" altLang="ja-JP" dirty="0" smtClean="0">
                <a:latin typeface="メイリオ" panose="020B0604030504040204" pitchFamily="50" charset="-128"/>
                <a:ea typeface="メイリオ" panose="020B0604030504040204" pitchFamily="50" charset="-128"/>
              </a:rPr>
              <a:t>26</a:t>
            </a:r>
            <a:r>
              <a:rPr lang="ja-JP" altLang="en-US" dirty="0" smtClean="0">
                <a:latin typeface="メイリオ" panose="020B0604030504040204" pitchFamily="50" charset="-128"/>
                <a:ea typeface="メイリオ" panose="020B0604030504040204" pitchFamily="50" charset="-128"/>
              </a:rPr>
              <a:t>年</a:t>
            </a:r>
            <a:r>
              <a:rPr lang="en-US" altLang="ja-JP" dirty="0" smtClean="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国民</a:t>
            </a:r>
            <a:r>
              <a:rPr lang="ja-JP" altLang="en-US" dirty="0">
                <a:latin typeface="メイリオ" panose="020B0604030504040204" pitchFamily="50" charset="-128"/>
                <a:ea typeface="メイリオ" panose="020B0604030504040204" pitchFamily="50" charset="-128"/>
              </a:rPr>
              <a:t>健康・栄養調査結果の</a:t>
            </a:r>
            <a:r>
              <a:rPr lang="ja-JP" altLang="en-US" dirty="0" smtClean="0">
                <a:latin typeface="メイリオ" panose="020B0604030504040204" pitchFamily="50" charset="-128"/>
                <a:ea typeface="メイリオ" panose="020B0604030504040204" pitchFamily="50" charset="-128"/>
              </a:rPr>
              <a:t>概要（厚生労働省　健康局健康科調べ）</a:t>
            </a:r>
            <a:endParaRPr lang="en-US" altLang="ja-JP" dirty="0" smtClean="0">
              <a:latin typeface="メイリオ" panose="020B0604030504040204" pitchFamily="50" charset="-128"/>
              <a:ea typeface="メイリオ" panose="020B0604030504040204" pitchFamily="50" charset="-128"/>
            </a:endParaRPr>
          </a:p>
          <a:p>
            <a:pPr>
              <a:lnSpc>
                <a:spcPct val="150000"/>
              </a:lnSpc>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r>
              <a:rPr kumimoji="1" lang="ja-JP" altLang="en-US" kern="1200" dirty="0" smtClean="0">
                <a:solidFill>
                  <a:srgbClr val="000000"/>
                </a:solidFill>
                <a:latin typeface="メイリオ" panose="020B0604030504040204" pitchFamily="50" charset="-128"/>
                <a:ea typeface="メイリオ" panose="020B0604030504040204" pitchFamily="50" charset="-128"/>
              </a:rPr>
              <a:t>一部改訂</a:t>
            </a:r>
          </a:p>
        </p:txBody>
      </p:sp>
      <p:sp>
        <p:nvSpPr>
          <p:cNvPr id="5" name="タイトル 1"/>
          <p:cNvSpPr txBox="1">
            <a:spLocks/>
          </p:cNvSpPr>
          <p:nvPr/>
        </p:nvSpPr>
        <p:spPr bwMode="auto">
          <a:xfrm>
            <a:off x="1166135" y="726813"/>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a:t>
            </a:r>
            <a:r>
              <a:rPr lang="en-US" altLang="ja-JP" sz="4000" dirty="0">
                <a:latin typeface="メイリオ" panose="020B0604030504040204" pitchFamily="50" charset="-128"/>
                <a:ea typeface="メイリオ" panose="020B0604030504040204" pitchFamily="50" charset="-128"/>
              </a:rPr>
              <a:t> 20</a:t>
            </a:r>
            <a:r>
              <a:rPr lang="ja-JP" altLang="en-US" sz="4000" dirty="0">
                <a:latin typeface="メイリオ" panose="020B0604030504040204" pitchFamily="50" charset="-128"/>
                <a:ea typeface="メイリオ" panose="020B0604030504040204" pitchFamily="50" charset="-128"/>
              </a:rPr>
              <a:t>歳以上における運動習慣の現状</a:t>
            </a:r>
          </a:p>
        </p:txBody>
      </p:sp>
      <p:sp>
        <p:nvSpPr>
          <p:cNvPr id="2" name="右矢印 1"/>
          <p:cNvSpPr/>
          <p:nvPr/>
        </p:nvSpPr>
        <p:spPr>
          <a:xfrm>
            <a:off x="522164" y="1692399"/>
            <a:ext cx="864096" cy="936103"/>
          </a:xfrm>
          <a:prstGeom prst="rightArrow">
            <a:avLst>
              <a:gd name="adj1" fmla="val 50000"/>
              <a:gd name="adj2" fmla="val 47480"/>
            </a:avLst>
          </a:prstGeom>
          <a:solidFill>
            <a:srgbClr val="FF000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4092983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774" y="1327829"/>
            <a:ext cx="8357028" cy="5195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テキスト ボックス 3"/>
          <p:cNvSpPr txBox="1"/>
          <p:nvPr/>
        </p:nvSpPr>
        <p:spPr>
          <a:xfrm>
            <a:off x="450156" y="6588943"/>
            <a:ext cx="9865096" cy="648072"/>
          </a:xfrm>
          <a:prstGeom prst="rect">
            <a:avLst/>
          </a:prstGeom>
          <a:noFill/>
        </p:spPr>
        <p:txBody>
          <a:bodyPr wrap="square" lIns="0" tIns="0" rIns="0" bIns="0" rtlCol="0" anchor="t">
            <a:noAutofit/>
          </a:bodyPr>
          <a:lstStyle/>
          <a:p>
            <a:pPr>
              <a:lnSpc>
                <a:spcPct val="150000"/>
              </a:lnSpc>
            </a:pPr>
            <a:r>
              <a:rPr lang="ja-JP" altLang="en-US" dirty="0" smtClean="0">
                <a:solidFill>
                  <a:srgbClr val="000000"/>
                </a:solidFill>
                <a:latin typeface="メイリオ" panose="020B0604030504040204" pitchFamily="50" charset="-128"/>
                <a:ea typeface="メイリオ" panose="020B0604030504040204" pitchFamily="50" charset="-128"/>
              </a:rPr>
              <a:t>出典：</a:t>
            </a:r>
            <a:r>
              <a:rPr lang="ja-JP" altLang="en-US" dirty="0" smtClean="0">
                <a:latin typeface="メイリオ" panose="020B0604030504040204" pitchFamily="50" charset="-128"/>
                <a:ea typeface="メイリオ" panose="020B0604030504040204" pitchFamily="50" charset="-128"/>
              </a:rPr>
              <a:t>平成</a:t>
            </a:r>
            <a:r>
              <a:rPr lang="en-US" altLang="ja-JP" dirty="0" smtClean="0">
                <a:latin typeface="メイリオ" panose="020B0604030504040204" pitchFamily="50" charset="-128"/>
                <a:ea typeface="メイリオ" panose="020B0604030504040204" pitchFamily="50" charset="-128"/>
              </a:rPr>
              <a:t>26</a:t>
            </a:r>
            <a:r>
              <a:rPr lang="ja-JP" altLang="en-US" dirty="0" smtClean="0">
                <a:latin typeface="メイリオ" panose="020B0604030504040204" pitchFamily="50" charset="-128"/>
                <a:ea typeface="メイリオ" panose="020B0604030504040204" pitchFamily="50" charset="-128"/>
              </a:rPr>
              <a:t>年</a:t>
            </a:r>
            <a:r>
              <a:rPr lang="en-US" altLang="ja-JP" dirty="0" smtClean="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国民</a:t>
            </a:r>
            <a:r>
              <a:rPr lang="ja-JP" altLang="en-US" dirty="0">
                <a:latin typeface="メイリオ" panose="020B0604030504040204" pitchFamily="50" charset="-128"/>
                <a:ea typeface="メイリオ" panose="020B0604030504040204" pitchFamily="50" charset="-128"/>
              </a:rPr>
              <a:t>健康・栄養調査結果の</a:t>
            </a:r>
            <a:r>
              <a:rPr lang="ja-JP" altLang="en-US" dirty="0" smtClean="0">
                <a:latin typeface="メイリオ" panose="020B0604030504040204" pitchFamily="50" charset="-128"/>
                <a:ea typeface="メイリオ" panose="020B0604030504040204" pitchFamily="50" charset="-128"/>
              </a:rPr>
              <a:t>概要（厚生労働省　健康局健康科調べ）</a:t>
            </a:r>
            <a:endParaRPr lang="en-US" altLang="ja-JP" dirty="0" smtClean="0">
              <a:latin typeface="メイリオ" panose="020B0604030504040204" pitchFamily="50" charset="-128"/>
              <a:ea typeface="メイリオ" panose="020B0604030504040204" pitchFamily="50" charset="-128"/>
            </a:endParaRPr>
          </a:p>
          <a:p>
            <a:pPr>
              <a:lnSpc>
                <a:spcPct val="150000"/>
              </a:lnSpc>
            </a:pPr>
            <a:r>
              <a:rPr kumimoji="1" lang="ja-JP" altLang="en-US" kern="1200" dirty="0">
                <a:solidFill>
                  <a:srgbClr val="000000"/>
                </a:solidFill>
                <a:latin typeface="メイリオ" panose="020B0604030504040204" pitchFamily="50" charset="-128"/>
                <a:ea typeface="メイリオ" panose="020B0604030504040204" pitchFamily="50" charset="-128"/>
              </a:rPr>
              <a:t>　</a:t>
            </a:r>
            <a:r>
              <a:rPr kumimoji="1" lang="ja-JP" altLang="en-US" kern="1200" dirty="0" smtClean="0">
                <a:solidFill>
                  <a:srgbClr val="000000"/>
                </a:solidFill>
                <a:latin typeface="メイリオ" panose="020B0604030504040204" pitchFamily="50" charset="-128"/>
                <a:ea typeface="メイリオ" panose="020B0604030504040204" pitchFamily="50" charset="-128"/>
              </a:rPr>
              <a:t>　　</a:t>
            </a:r>
            <a:r>
              <a:rPr kumimoji="1" lang="en-US" altLang="ja-JP" kern="1200" dirty="0" smtClean="0">
                <a:solidFill>
                  <a:srgbClr val="000000"/>
                </a:solidFill>
                <a:latin typeface="メイリオ" panose="020B0604030504040204" pitchFamily="50" charset="-128"/>
                <a:ea typeface="メイリオ" panose="020B0604030504040204" pitchFamily="50" charset="-128"/>
              </a:rPr>
              <a:t>※</a:t>
            </a:r>
            <a:r>
              <a:rPr kumimoji="1" lang="ja-JP" altLang="en-US" kern="1200" dirty="0" smtClean="0">
                <a:solidFill>
                  <a:srgbClr val="000000"/>
                </a:solidFill>
                <a:latin typeface="メイリオ" panose="020B0604030504040204" pitchFamily="50" charset="-128"/>
                <a:ea typeface="メイリオ" panose="020B0604030504040204" pitchFamily="50" charset="-128"/>
              </a:rPr>
              <a:t>一部改訂</a:t>
            </a:r>
          </a:p>
        </p:txBody>
      </p:sp>
      <p:sp>
        <p:nvSpPr>
          <p:cNvPr id="5" name="下矢印 4"/>
          <p:cNvSpPr/>
          <p:nvPr/>
        </p:nvSpPr>
        <p:spPr>
          <a:xfrm>
            <a:off x="2153370" y="3165800"/>
            <a:ext cx="432048" cy="791295"/>
          </a:xfrm>
          <a:prstGeom prst="downArrow">
            <a:avLst/>
          </a:prstGeom>
          <a:solidFill>
            <a:srgbClr val="FF000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sp>
        <p:nvSpPr>
          <p:cNvPr id="8" name="下矢印 7"/>
          <p:cNvSpPr/>
          <p:nvPr/>
        </p:nvSpPr>
        <p:spPr>
          <a:xfrm>
            <a:off x="6177384" y="3530058"/>
            <a:ext cx="432048" cy="791295"/>
          </a:xfrm>
          <a:prstGeom prst="downArrow">
            <a:avLst/>
          </a:prstGeom>
          <a:solidFill>
            <a:srgbClr val="FF000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p>
            <a:pPr algn="ctr"/>
            <a:endParaRPr kumimoji="1" lang="ja-JP" altLang="en-US" sz="1400" dirty="0" smtClean="0">
              <a:solidFill>
                <a:schemeClr val="tx1"/>
              </a:solidFill>
              <a:latin typeface="HGPｺﾞｼｯｸM" panose="020B0600000000000000" pitchFamily="50" charset="-128"/>
              <a:ea typeface="HGPｺﾞｼｯｸM" panose="020B0600000000000000" pitchFamily="50" charset="-128"/>
            </a:endParaRPr>
          </a:p>
        </p:txBody>
      </p:sp>
      <p:sp>
        <p:nvSpPr>
          <p:cNvPr id="9" name="タイトル 1"/>
          <p:cNvSpPr txBox="1">
            <a:spLocks/>
          </p:cNvSpPr>
          <p:nvPr/>
        </p:nvSpPr>
        <p:spPr bwMode="auto">
          <a:xfrm>
            <a:off x="1166135" y="726813"/>
            <a:ext cx="8928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kumimoji="1" sz="2400"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2pPr>
            <a:lvl3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3pPr>
            <a:lvl4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4pPr>
            <a:lvl5pPr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5pPr>
            <a:lvl6pPr marL="4572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6pPr>
            <a:lvl7pPr marL="9144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7pPr>
            <a:lvl8pPr marL="13716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8pPr>
            <a:lvl9pPr marL="1828800" algn="l" defTabSz="1042988" rtl="0" fontAlgn="base">
              <a:spcBef>
                <a:spcPct val="0"/>
              </a:spcBef>
              <a:spcAft>
                <a:spcPct val="0"/>
              </a:spcAft>
              <a:defRPr kumimoji="1" sz="2400" b="1">
                <a:solidFill>
                  <a:srgbClr val="000000"/>
                </a:solidFill>
                <a:latin typeface="ＭＳ Ｐゴシック" panose="020B0600070205080204" pitchFamily="50" charset="-128"/>
                <a:ea typeface="ＭＳ Ｐゴシック" panose="020B0600070205080204" pitchFamily="50" charset="-128"/>
              </a:defRPr>
            </a:lvl9pPr>
          </a:lstStyle>
          <a:p>
            <a:pPr eaLnBrk="1" hangingPunct="1"/>
            <a:r>
              <a:rPr lang="ja-JP" altLang="en-US" sz="4000" dirty="0" smtClean="0">
                <a:latin typeface="メイリオ" panose="020B0604030504040204" pitchFamily="50" charset="-128"/>
                <a:ea typeface="メイリオ" panose="020B0604030504040204" pitchFamily="50" charset="-128"/>
              </a:rPr>
              <a:t>◎</a:t>
            </a:r>
            <a:r>
              <a:rPr lang="en-US" altLang="ja-JP" sz="4000" dirty="0">
                <a:latin typeface="メイリオ" panose="020B0604030504040204" pitchFamily="50" charset="-128"/>
                <a:ea typeface="メイリオ" panose="020B0604030504040204" pitchFamily="50" charset="-128"/>
              </a:rPr>
              <a:t> 20</a:t>
            </a:r>
            <a:r>
              <a:rPr lang="ja-JP" altLang="en-US" sz="4000" dirty="0">
                <a:latin typeface="メイリオ" panose="020B0604030504040204" pitchFamily="50" charset="-128"/>
                <a:ea typeface="メイリオ" panose="020B0604030504040204" pitchFamily="50" charset="-128"/>
              </a:rPr>
              <a:t>歳以上における運動習慣の現状</a:t>
            </a:r>
          </a:p>
        </p:txBody>
      </p:sp>
    </p:spTree>
    <p:extLst>
      <p:ext uri="{BB962C8B-B14F-4D97-AF65-F5344CB8AC3E}">
        <p14:creationId xmlns:p14="http://schemas.microsoft.com/office/powerpoint/2010/main" val="1920885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6_オリジナル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8E8E8"/>
        </a:solidFill>
        <a:ln w="9525">
          <a:noFill/>
        </a:ln>
        <a:effectLst/>
      </a:spPr>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defPPr algn="ctr">
          <a:defRPr kumimoji="1" sz="1400" dirty="0" smtClean="0">
            <a:solidFill>
              <a:schemeClr val="tx1"/>
            </a:solidFill>
            <a:latin typeface="HGPｺﾞｼｯｸM" panose="020B0600000000000000" pitchFamily="50" charset="-128"/>
            <a:ea typeface="HGPｺﾞｼｯｸM" panose="020B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oAutofit/>
      </a:bodyPr>
      <a:lstStyle>
        <a:defPPr algn="just" rtl="0" fontAlgn="base">
          <a:lnSpc>
            <a:spcPct val="125000"/>
          </a:lnSpc>
          <a:spcBef>
            <a:spcPct val="0"/>
          </a:spcBef>
          <a:spcAft>
            <a:spcPct val="0"/>
          </a:spcAft>
          <a:defRPr kumimoji="1" sz="1400" kern="1200" smtClean="0">
            <a:solidFill>
              <a:srgbClr val="000000"/>
            </a:solidFill>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2332</Words>
  <Application>Microsoft Office PowerPoint</Application>
  <PresentationFormat>ユーザー設定</PresentationFormat>
  <Paragraphs>235</Paragraphs>
  <Slides>20</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Arial</vt:lpstr>
      <vt:lpstr>ＭＳ Ｐゴシック</vt:lpstr>
      <vt:lpstr>メイリオ</vt:lpstr>
      <vt:lpstr>HGPｺﾞｼｯｸM</vt:lpstr>
      <vt:lpstr>Calibri</vt:lpstr>
      <vt:lpstr>HGP創英角ｺﾞｼｯｸUB</vt:lpstr>
      <vt:lpstr>6_オリジナルテンプレート</vt:lpstr>
      <vt:lpstr>スポーツ&amp;ヘルスツーリズム！ 魅力発見KOBE！</vt:lpstr>
      <vt:lpstr>◎目次</vt:lpstr>
      <vt:lpstr>◎私たちのゼミ活動</vt:lpstr>
      <vt:lpstr>◎私たちの活動風景</vt:lpstr>
      <vt:lpstr>PowerPoint プレゼンテーション</vt:lpstr>
      <vt:lpstr>◎ヘルスツーリズムとは</vt:lpstr>
      <vt:lpstr>PowerPoint プレゼンテーション</vt:lpstr>
      <vt:lpstr>PowerPoint プレゼンテーション</vt:lpstr>
      <vt:lpstr>PowerPoint プレゼンテーション</vt:lpstr>
      <vt:lpstr>PowerPoint プレゼンテーション</vt:lpstr>
      <vt:lpstr>◎スタンプラリーを行うメリット</vt:lpstr>
      <vt:lpstr>PowerPoint プレゼンテーション</vt:lpstr>
      <vt:lpstr>PowerPoint プレゼンテーション</vt:lpstr>
      <vt:lpstr>◎学生向けにアンケートを実施</vt:lpstr>
      <vt:lpstr>◎アンケート結果</vt:lpstr>
      <vt:lpstr>PowerPoint プレゼンテーション</vt:lpstr>
      <vt:lpstr>◎地域貢献性・費用対効果</vt:lpstr>
      <vt:lpstr>◎事業のPR方法</vt:lpstr>
      <vt:lpstr>◎まとめ</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2008-11-17T05:18:55Z</dcterms:created>
  <dcterms:modified xsi:type="dcterms:W3CDTF">2017-01-26T06:01:14Z</dcterms:modified>
</cp:coreProperties>
</file>