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92" r:id="rId5"/>
    <p:sldId id="277" r:id="rId6"/>
    <p:sldId id="273" r:id="rId7"/>
    <p:sldId id="280" r:id="rId8"/>
    <p:sldId id="294" r:id="rId9"/>
    <p:sldId id="299" r:id="rId10"/>
    <p:sldId id="295" r:id="rId11"/>
    <p:sldId id="296" r:id="rId12"/>
    <p:sldId id="272" r:id="rId13"/>
    <p:sldId id="278" r:id="rId14"/>
    <p:sldId id="274" r:id="rId15"/>
    <p:sldId id="262" r:id="rId16"/>
    <p:sldId id="265" r:id="rId17"/>
    <p:sldId id="298" r:id="rId18"/>
    <p:sldId id="279" r:id="rId19"/>
    <p:sldId id="297" r:id="rId20"/>
    <p:sldId id="300" r:id="rId2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  <a:srgbClr val="CC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60"/>
  </p:normalViewPr>
  <p:slideViewPr>
    <p:cSldViewPr>
      <p:cViewPr varScale="1">
        <p:scale>
          <a:sx n="110" d="100"/>
          <a:sy n="110" d="100"/>
        </p:scale>
        <p:origin x="162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_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 smtClean="0"/>
              <a:t>訪日外国人客数は順調に拡大</a:t>
            </a:r>
            <a:endParaRPr lang="en-US" altLang="ja-JP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2010年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2020年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800</c:v>
                </c:pt>
                <c:pt idx="1">
                  <c:v>600</c:v>
                </c:pt>
                <c:pt idx="2">
                  <c:v>850</c:v>
                </c:pt>
                <c:pt idx="3">
                  <c:v>1100</c:v>
                </c:pt>
                <c:pt idx="4">
                  <c:v>1200</c:v>
                </c:pt>
                <c:pt idx="5">
                  <c:v>2000</c:v>
                </c:pt>
                <c:pt idx="6">
                  <c:v>2500</c:v>
                </c:pt>
                <c:pt idx="7">
                  <c:v>4000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6461760"/>
        <c:axId val="8986856"/>
      </c:barChart>
      <c:catAx>
        <c:axId val="23646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8986856"/>
        <c:crosses val="autoZero"/>
        <c:auto val="1"/>
        <c:lblAlgn val="ctr"/>
        <c:lblOffset val="100"/>
        <c:noMultiLvlLbl val="0"/>
      </c:catAx>
      <c:valAx>
        <c:axId val="8986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36461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学泊</c:v>
                </c:pt>
              </c:strCache>
            </c:strRef>
          </c:tx>
          <c:spPr>
            <a:ln w="38100"/>
          </c:spPr>
          <c:marker>
            <c:spPr>
              <a:ln w="38100"/>
            </c:spPr>
          </c:marker>
          <c:cat>
            <c:strRef>
              <c:f>Sheet1!$A$2:$A$13</c:f>
              <c:strCache>
                <c:ptCount val="12"/>
                <c:pt idx="0">
                  <c:v>価格</c:v>
                </c:pt>
                <c:pt idx="1">
                  <c:v>バスタブ</c:v>
                </c:pt>
                <c:pt idx="2">
                  <c:v>冷蔵庫</c:v>
                </c:pt>
                <c:pt idx="3">
                  <c:v>タオル</c:v>
                </c:pt>
                <c:pt idx="4">
                  <c:v>洗面台</c:v>
                </c:pt>
                <c:pt idx="5">
                  <c:v>電話</c:v>
                </c:pt>
                <c:pt idx="6">
                  <c:v>シャワー</c:v>
                </c:pt>
                <c:pt idx="7">
                  <c:v>寝具</c:v>
                </c:pt>
                <c:pt idx="8">
                  <c:v>WiFi</c:v>
                </c:pt>
                <c:pt idx="9">
                  <c:v>食堂</c:v>
                </c:pt>
                <c:pt idx="10">
                  <c:v>夜間警備</c:v>
                </c:pt>
                <c:pt idx="11">
                  <c:v>ﾏｯﾁﾒｲｸ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0.5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0.5</c:v>
                </c:pt>
                <c:pt idx="7">
                  <c:v>1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ホテル</c:v>
                </c:pt>
              </c:strCache>
            </c:strRef>
          </c:tx>
          <c:spPr>
            <a:ln w="38100"/>
          </c:spPr>
          <c:marker>
            <c:spPr>
              <a:ln w="38100"/>
            </c:spPr>
          </c:marker>
          <c:cat>
            <c:strRef>
              <c:f>Sheet1!$A$2:$A$13</c:f>
              <c:strCache>
                <c:ptCount val="12"/>
                <c:pt idx="0">
                  <c:v>価格</c:v>
                </c:pt>
                <c:pt idx="1">
                  <c:v>バスタブ</c:v>
                </c:pt>
                <c:pt idx="2">
                  <c:v>冷蔵庫</c:v>
                </c:pt>
                <c:pt idx="3">
                  <c:v>タオル</c:v>
                </c:pt>
                <c:pt idx="4">
                  <c:v>洗面台</c:v>
                </c:pt>
                <c:pt idx="5">
                  <c:v>電話</c:v>
                </c:pt>
                <c:pt idx="6">
                  <c:v>シャワー</c:v>
                </c:pt>
                <c:pt idx="7">
                  <c:v>寝具</c:v>
                </c:pt>
                <c:pt idx="8">
                  <c:v>WiFi</c:v>
                </c:pt>
                <c:pt idx="9">
                  <c:v>食堂</c:v>
                </c:pt>
                <c:pt idx="10">
                  <c:v>夜間警備</c:v>
                </c:pt>
                <c:pt idx="11">
                  <c:v>ﾏｯﾁﾒｲｸ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</c:v>
                </c:pt>
                <c:pt idx="1">
                  <c:v>2.5</c:v>
                </c:pt>
                <c:pt idx="2">
                  <c:v>2.5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8127896"/>
        <c:axId val="236234448"/>
      </c:lineChart>
      <c:catAx>
        <c:axId val="238127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6234448"/>
        <c:crosses val="autoZero"/>
        <c:auto val="1"/>
        <c:lblAlgn val="ctr"/>
        <c:lblOffset val="100"/>
        <c:noMultiLvlLbl val="0"/>
      </c:catAx>
      <c:valAx>
        <c:axId val="236234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81278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0.81758</cdr:x>
      <cdr:y>0</cdr:y>
    </cdr:from>
    <cdr:to>
      <cdr:x>0.99626</cdr:x>
      <cdr:y>0.21773</cdr:y>
    </cdr:to>
    <cdr:sp macro="" textlink="">
      <cdr:nvSpPr>
        <cdr:cNvPr id="3" name="四角形吹き出し 2"/>
        <cdr:cNvSpPr/>
      </cdr:nvSpPr>
      <cdr:spPr>
        <a:xfrm xmlns:a="http://schemas.openxmlformats.org/drawingml/2006/main">
          <a:off x="6417052" y="0"/>
          <a:ext cx="1402436" cy="1003390"/>
        </a:xfrm>
        <a:prstGeom xmlns:a="http://schemas.openxmlformats.org/drawingml/2006/main" prst="wedgeRectCallout">
          <a:avLst>
            <a:gd name="adj1" fmla="val 12141"/>
            <a:gd name="adj2" fmla="val 105185"/>
          </a:avLst>
        </a:prstGeom>
        <a:solidFill xmlns:a="http://schemas.openxmlformats.org/drawingml/2006/main">
          <a:srgbClr val="0070C0"/>
        </a:solidFill>
        <a:ln xmlns:a="http://schemas.openxmlformats.org/drawingml/2006/main" w="38100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en-US" altLang="ja-JP" sz="1400" b="1" dirty="0" smtClean="0">
            <a:solidFill>
              <a:schemeClr val="bg1"/>
            </a:solidFill>
          </a:endParaRPr>
        </a:p>
        <a:p xmlns:a="http://schemas.openxmlformats.org/drawingml/2006/main">
          <a:pPr algn="ctr"/>
          <a:r>
            <a:rPr lang="ja-JP" altLang="en-US" sz="1800" b="1" dirty="0" smtClean="0">
              <a:solidFill>
                <a:schemeClr val="bg1"/>
              </a:solidFill>
            </a:rPr>
            <a:t>政府目標</a:t>
          </a:r>
          <a:endParaRPr lang="en-US" altLang="ja-JP" sz="1800" b="1" dirty="0" smtClean="0">
            <a:solidFill>
              <a:schemeClr val="bg1"/>
            </a:solidFill>
          </a:endParaRPr>
        </a:p>
        <a:p xmlns:a="http://schemas.openxmlformats.org/drawingml/2006/main">
          <a:pPr algn="ctr"/>
          <a:r>
            <a:rPr lang="en-US" altLang="ja-JP" sz="1800" b="1" dirty="0">
              <a:solidFill>
                <a:schemeClr val="bg1"/>
              </a:solidFill>
            </a:rPr>
            <a:t>4000</a:t>
          </a:r>
          <a:r>
            <a:rPr lang="ja-JP" altLang="en-US" sz="1800" b="1" dirty="0">
              <a:solidFill>
                <a:schemeClr val="bg1"/>
              </a:solidFill>
            </a:rPr>
            <a:t>万人</a:t>
          </a:r>
          <a:endParaRPr lang="en-US" altLang="ja-JP" sz="1800" b="1" dirty="0" smtClean="0">
            <a:solidFill>
              <a:schemeClr val="bg1"/>
            </a:solidFill>
          </a:endParaRPr>
        </a:p>
        <a:p xmlns:a="http://schemas.openxmlformats.org/drawingml/2006/main">
          <a:pPr algn="ctr"/>
          <a:endParaRPr lang="ja-JP" sz="18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0.00965</cdr:x>
      <cdr:y>0.08197</cdr:y>
    </cdr:from>
    <cdr:to>
      <cdr:x>0.11575</cdr:x>
      <cdr:y>0.14754</cdr:y>
    </cdr:to>
    <cdr:sp macro="" textlink="">
      <cdr:nvSpPr>
        <cdr:cNvPr id="4" name="テキスト ボックス 3"/>
        <cdr:cNvSpPr txBox="1"/>
      </cdr:nvSpPr>
      <cdr:spPr>
        <a:xfrm xmlns:a="http://schemas.openxmlformats.org/drawingml/2006/main">
          <a:off x="72008" y="360040"/>
          <a:ext cx="79208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ja-JP" altLang="en-US" sz="1100" dirty="0" smtClean="0"/>
            <a:t>（万人）</a:t>
          </a:r>
          <a:endParaRPr lang="ja-JP" alt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B5388-3B1E-4DC1-8CB5-F46CB6A82991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DB0B9-DB2F-4B9D-AF84-460ABFAB3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49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DB0B9-DB2F-4B9D-AF84-460ABFAB3A90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202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DB0B9-DB2F-4B9D-AF84-460ABFAB3A90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724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DB0B9-DB2F-4B9D-AF84-460ABFAB3A90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656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12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7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6163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219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80155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235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08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919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01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287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79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12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940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26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29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99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95E8D-5B8A-4F0F-A9B2-F169A3C7917D}" type="datetimeFigureOut">
              <a:rPr kumimoji="1" lang="ja-JP" altLang="en-US" smtClean="0"/>
              <a:t>2017/1/11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7193420-9460-4579-8DB7-0C26A3C5AA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963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979712" y="1556792"/>
            <a:ext cx="6600451" cy="2262781"/>
          </a:xfrm>
        </p:spPr>
        <p:txBody>
          <a:bodyPr>
            <a:normAutofit/>
          </a:bodyPr>
          <a:lstStyle/>
          <a:p>
            <a:r>
              <a:rPr kumimoji="1" lang="en-US" altLang="ja-JP" sz="5400" dirty="0" smtClean="0"/>
              <a:t/>
            </a:r>
            <a:br>
              <a:rPr kumimoji="1" lang="en-US" altLang="ja-JP" sz="5400" dirty="0" smtClean="0"/>
            </a:br>
            <a:r>
              <a:rPr kumimoji="1" lang="ja-JP" altLang="en-US" dirty="0" smtClean="0"/>
              <a:t>学泊</a:t>
            </a:r>
            <a:r>
              <a:rPr kumimoji="1" lang="en-US" altLang="ja-JP" dirty="0" smtClean="0"/>
              <a:t>【</a:t>
            </a:r>
            <a:r>
              <a:rPr kumimoji="1" lang="ja-JP" altLang="en-US" dirty="0" err="1" smtClean="0"/>
              <a:t>がく</a:t>
            </a:r>
            <a:r>
              <a:rPr kumimoji="1" lang="ja-JP" altLang="en-US" dirty="0" smtClean="0"/>
              <a:t>はく</a:t>
            </a:r>
            <a:r>
              <a:rPr kumimoji="1" lang="en-US" altLang="ja-JP" dirty="0" smtClean="0"/>
              <a:t>】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27584" y="4797152"/>
            <a:ext cx="8064896" cy="175260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</a:rPr>
              <a:t>京都産業大学　経営学部</a:t>
            </a:r>
            <a:r>
              <a:rPr kumimoji="1" lang="ja-JP" altLang="en-US" sz="2800" dirty="0" smtClean="0">
                <a:solidFill>
                  <a:schemeClr val="tx1"/>
                </a:solidFill>
              </a:rPr>
              <a:t>　</a:t>
            </a:r>
            <a:endParaRPr kumimoji="1" lang="en-US" altLang="ja-JP" sz="28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</a:rPr>
              <a:t>箕輪ゼミ</a:t>
            </a:r>
            <a:endParaRPr kumimoji="1" lang="en-US" altLang="ja-JP" sz="28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</a:rPr>
              <a:t>佐藤洸和　金沢直樹　近清将希　橋本侑紀　村山ほのか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0" y="2130425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8384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3648" y="624110"/>
            <a:ext cx="7740352" cy="1280890"/>
          </a:xfrm>
        </p:spPr>
        <p:txBody>
          <a:bodyPr>
            <a:noAutofit/>
          </a:bodyPr>
          <a:lstStyle/>
          <a:p>
            <a:r>
              <a:rPr kumimoji="1" lang="en-US" altLang="ja-JP" sz="4000" dirty="0" smtClean="0"/>
              <a:t>WMG</a:t>
            </a:r>
            <a:r>
              <a:rPr kumimoji="1" lang="ja-JP" altLang="en-US" sz="4000" dirty="0" smtClean="0"/>
              <a:t>参加者の低価格な宿泊施設へのニーズはかなり高い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331640" y="2133600"/>
            <a:ext cx="7812361" cy="4031704"/>
          </a:xfrm>
        </p:spPr>
        <p:txBody>
          <a:bodyPr>
            <a:normAutofit lnSpcReduction="10000"/>
          </a:bodyPr>
          <a:lstStyle/>
          <a:p>
            <a:r>
              <a:rPr kumimoji="1" lang="ja-JP" altLang="en-US" sz="2800" dirty="0" smtClean="0"/>
              <a:t>シドニー大会では、参加者</a:t>
            </a:r>
            <a:r>
              <a:rPr lang="ja-JP" altLang="en-US" sz="2800" dirty="0" smtClean="0"/>
              <a:t>の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11%</a:t>
            </a:r>
            <a:r>
              <a:rPr lang="ja-JP" altLang="en-US" sz="2800" dirty="0" smtClean="0"/>
              <a:t>が極めて　低価格の宿泊施設を利用</a:t>
            </a:r>
            <a:endParaRPr lang="en-US" altLang="ja-JP" sz="2800" dirty="0" smtClean="0"/>
          </a:p>
          <a:p>
            <a:pPr lvl="1"/>
            <a:r>
              <a:rPr lang="ja-JP" altLang="en-US" sz="2600" dirty="0"/>
              <a:t>バックパッカーホステル等</a:t>
            </a:r>
            <a:r>
              <a:rPr lang="ja-JP" altLang="en-US" sz="2600" dirty="0" smtClean="0"/>
              <a:t>ホステル：</a:t>
            </a:r>
            <a:r>
              <a:rPr lang="en-US" altLang="ja-JP" sz="2600" dirty="0" smtClean="0"/>
              <a:t>5%</a:t>
            </a:r>
          </a:p>
          <a:p>
            <a:pPr lvl="1"/>
            <a:r>
              <a:rPr lang="ja-JP" altLang="en-US" sz="2600" dirty="0" smtClean="0"/>
              <a:t>キャンプ</a:t>
            </a:r>
            <a:r>
              <a:rPr lang="ja-JP" altLang="en-US" sz="2600" dirty="0"/>
              <a:t>：</a:t>
            </a:r>
            <a:r>
              <a:rPr lang="en-US" altLang="ja-JP" sz="2600" dirty="0" smtClean="0"/>
              <a:t>4%</a:t>
            </a:r>
          </a:p>
          <a:p>
            <a:pPr lvl="1"/>
            <a:r>
              <a:rPr lang="en-US" altLang="ja-JP" sz="2600" dirty="0" smtClean="0"/>
              <a:t>B&amp;B</a:t>
            </a:r>
            <a:r>
              <a:rPr lang="ja-JP" altLang="en-US" sz="2600" dirty="0" smtClean="0"/>
              <a:t>：２</a:t>
            </a:r>
            <a:r>
              <a:rPr lang="en-US" altLang="ja-JP" sz="2600" dirty="0" smtClean="0"/>
              <a:t>%</a:t>
            </a:r>
          </a:p>
          <a:p>
            <a:r>
              <a:rPr lang="ja-JP" altLang="en-US" sz="2800" dirty="0"/>
              <a:t>自炊型宿泊施設</a:t>
            </a:r>
            <a:r>
              <a:rPr lang="en-US" altLang="ja-JP" sz="2800" dirty="0"/>
              <a:t>8%</a:t>
            </a:r>
            <a:r>
              <a:rPr lang="ja-JP" altLang="en-US" sz="2800" dirty="0" err="1"/>
              <a:t>、</a:t>
            </a:r>
            <a:r>
              <a:rPr lang="ja-JP" altLang="en-US" sz="2800" dirty="0"/>
              <a:t>レンタルハウス等</a:t>
            </a:r>
            <a:r>
              <a:rPr lang="en-US" altLang="ja-JP" sz="2800" dirty="0"/>
              <a:t>7%</a:t>
            </a:r>
            <a:r>
              <a:rPr lang="ja-JP" altLang="en-US" sz="2800" dirty="0"/>
              <a:t>のうち、一定の割合は格安宿泊施設と思われる</a:t>
            </a:r>
            <a:endParaRPr lang="en-US" altLang="ja-JP" sz="2800" dirty="0"/>
          </a:p>
          <a:p>
            <a:r>
              <a:rPr lang="en-US" altLang="ja-JP" sz="2800" dirty="0" smtClean="0"/>
              <a:t>5</a:t>
            </a:r>
            <a:r>
              <a:rPr lang="ja-JP" altLang="en-US" sz="2800" dirty="0"/>
              <a:t>つ</a:t>
            </a:r>
            <a:r>
              <a:rPr lang="ja-JP" altLang="en-US" sz="2800" dirty="0" smtClean="0"/>
              <a:t>星・</a:t>
            </a:r>
            <a:r>
              <a:rPr lang="en-US" altLang="ja-JP" sz="2800" dirty="0" smtClean="0"/>
              <a:t>4</a:t>
            </a:r>
            <a:r>
              <a:rPr lang="ja-JP" altLang="en-US" sz="2800" dirty="0" smtClean="0"/>
              <a:t>つ星の高級ホテル利用者は</a:t>
            </a:r>
            <a:r>
              <a:rPr lang="en-US" altLang="ja-JP" sz="2800" dirty="0" smtClean="0"/>
              <a:t>16%</a:t>
            </a:r>
            <a:r>
              <a:rPr lang="ja-JP" altLang="en-US" sz="2800" dirty="0" smtClean="0"/>
              <a:t>のみ</a:t>
            </a:r>
            <a:endParaRPr lang="en-US" altLang="ja-JP" sz="2800" dirty="0" smtClean="0"/>
          </a:p>
          <a:p>
            <a:pPr lvl="1"/>
            <a:endParaRPr kumimoji="1" lang="en-US" altLang="ja-JP" sz="2600" dirty="0" smtClean="0"/>
          </a:p>
          <a:p>
            <a:pPr lvl="1"/>
            <a:endParaRPr kumimoji="1" lang="ja-JP" altLang="en-US" sz="2600" dirty="0"/>
          </a:p>
        </p:txBody>
      </p:sp>
    </p:spTree>
    <p:extLst>
      <p:ext uri="{BB962C8B-B14F-4D97-AF65-F5344CB8AC3E}">
        <p14:creationId xmlns:p14="http://schemas.microsoft.com/office/powerpoint/2010/main" val="399970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3648" y="624110"/>
            <a:ext cx="7416823" cy="1280890"/>
          </a:xfrm>
        </p:spPr>
        <p:txBody>
          <a:bodyPr>
            <a:noAutofit/>
          </a:bodyPr>
          <a:lstStyle/>
          <a:p>
            <a:r>
              <a:rPr kumimoji="1" lang="ja-JP" altLang="en-US" sz="4000" dirty="0" smtClean="0"/>
              <a:t>低価格指向の参加者の市場規模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91680" y="1484784"/>
            <a:ext cx="7272808" cy="5517232"/>
          </a:xfrm>
        </p:spPr>
        <p:txBody>
          <a:bodyPr>
            <a:normAutofit fontScale="55000" lnSpcReduction="20000"/>
          </a:bodyPr>
          <a:lstStyle/>
          <a:p>
            <a:r>
              <a:rPr kumimoji="1" lang="ja-JP" altLang="en-US" sz="3600" dirty="0" smtClean="0"/>
              <a:t>参加者</a:t>
            </a:r>
            <a:r>
              <a:rPr kumimoji="1" lang="en-US" altLang="ja-JP" sz="3600" dirty="0" smtClean="0"/>
              <a:t>5</a:t>
            </a:r>
            <a:r>
              <a:rPr kumimoji="1" lang="ja-JP" altLang="en-US" sz="3600" dirty="0" smtClean="0"/>
              <a:t>万人、参加者の属性等はシドニー大会と同一と仮定</a:t>
            </a:r>
            <a:endParaRPr kumimoji="1" lang="en-US" altLang="ja-JP" sz="3600" dirty="0" smtClean="0"/>
          </a:p>
          <a:p>
            <a:pPr lvl="1"/>
            <a:r>
              <a:rPr lang="ja-JP" altLang="en-US" sz="3600" dirty="0"/>
              <a:t>海外から</a:t>
            </a:r>
            <a:r>
              <a:rPr lang="ja-JP" altLang="en-US" sz="3600" dirty="0" smtClean="0"/>
              <a:t>の</a:t>
            </a:r>
            <a:r>
              <a:rPr lang="ja-JP" altLang="en-US" sz="3600" dirty="0"/>
              <a:t>参加者</a:t>
            </a:r>
            <a:r>
              <a:rPr lang="ja-JP" altLang="en-US" sz="3600" dirty="0" smtClean="0"/>
              <a:t>：</a:t>
            </a:r>
            <a:r>
              <a:rPr lang="en-US" altLang="ja-JP" sz="3600" dirty="0"/>
              <a:t>25</a:t>
            </a:r>
            <a:r>
              <a:rPr lang="en-US" altLang="ja-JP" sz="3600" dirty="0" smtClean="0"/>
              <a:t>%</a:t>
            </a:r>
          </a:p>
          <a:p>
            <a:pPr lvl="2"/>
            <a:r>
              <a:rPr lang="en-US" altLang="ja-JP" sz="3300" dirty="0"/>
              <a:t>1</a:t>
            </a:r>
            <a:r>
              <a:rPr kumimoji="1" lang="ja-JP" altLang="en-US" sz="3300" dirty="0" smtClean="0"/>
              <a:t>人</a:t>
            </a:r>
            <a:r>
              <a:rPr kumimoji="1" lang="ja-JP" altLang="en-US" sz="3300" dirty="0"/>
              <a:t>で</a:t>
            </a:r>
            <a:r>
              <a:rPr kumimoji="1" lang="ja-JP" altLang="en-US" sz="3300" dirty="0" smtClean="0"/>
              <a:t>の</a:t>
            </a:r>
            <a:r>
              <a:rPr lang="ja-JP" altLang="en-US" sz="3300" dirty="0"/>
              <a:t>参加</a:t>
            </a:r>
            <a:r>
              <a:rPr kumimoji="1" lang="ja-JP" altLang="en-US" sz="3300" dirty="0" smtClean="0"/>
              <a:t>：</a:t>
            </a:r>
            <a:r>
              <a:rPr kumimoji="1" lang="en-US" altLang="ja-JP" sz="3300" dirty="0" smtClean="0"/>
              <a:t>48%</a:t>
            </a:r>
          </a:p>
          <a:p>
            <a:pPr lvl="2"/>
            <a:r>
              <a:rPr lang="ja-JP" altLang="en-US" sz="3300" dirty="0"/>
              <a:t>同伴者</a:t>
            </a:r>
            <a:r>
              <a:rPr lang="ja-JP" altLang="en-US" sz="3300" dirty="0" smtClean="0"/>
              <a:t>を</a:t>
            </a:r>
            <a:r>
              <a:rPr lang="ja-JP" altLang="en-US" sz="3300" dirty="0"/>
              <a:t>伴って</a:t>
            </a:r>
            <a:r>
              <a:rPr lang="ja-JP" altLang="en-US" sz="3300" dirty="0" smtClean="0"/>
              <a:t>の</a:t>
            </a:r>
            <a:r>
              <a:rPr lang="ja-JP" altLang="en-US" sz="3300" dirty="0"/>
              <a:t>参加</a:t>
            </a:r>
            <a:r>
              <a:rPr lang="ja-JP" altLang="en-US" sz="3300" dirty="0" smtClean="0"/>
              <a:t>：</a:t>
            </a:r>
            <a:r>
              <a:rPr lang="en-US" altLang="ja-JP" sz="3300" dirty="0" smtClean="0"/>
              <a:t>52%</a:t>
            </a:r>
          </a:p>
          <a:p>
            <a:pPr lvl="2"/>
            <a:r>
              <a:rPr lang="ja-JP" altLang="en-US" sz="3300" dirty="0" smtClean="0"/>
              <a:t>平均同伴者数：</a:t>
            </a:r>
            <a:r>
              <a:rPr lang="en-US" altLang="ja-JP" sz="3300" dirty="0" smtClean="0"/>
              <a:t>2,3</a:t>
            </a:r>
            <a:r>
              <a:rPr lang="ja-JP" altLang="en-US" sz="3300" dirty="0" smtClean="0"/>
              <a:t>人</a:t>
            </a:r>
            <a:endParaRPr lang="en-US" altLang="ja-JP" sz="3300" dirty="0" smtClean="0"/>
          </a:p>
          <a:p>
            <a:pPr lvl="1"/>
            <a:r>
              <a:rPr lang="ja-JP" altLang="en-US" sz="3600" dirty="0"/>
              <a:t>平均宿泊</a:t>
            </a:r>
            <a:r>
              <a:rPr lang="ja-JP" altLang="en-US" sz="3600" dirty="0" smtClean="0"/>
              <a:t>日数：</a:t>
            </a:r>
            <a:r>
              <a:rPr lang="en-US" altLang="ja-JP" sz="3600" dirty="0" smtClean="0"/>
              <a:t>15,8</a:t>
            </a:r>
            <a:r>
              <a:rPr lang="ja-JP" altLang="en-US" sz="3600" dirty="0" smtClean="0"/>
              <a:t>日</a:t>
            </a:r>
            <a:endParaRPr lang="en-US" altLang="ja-JP" sz="3600" dirty="0" smtClean="0"/>
          </a:p>
          <a:p>
            <a:pPr lvl="1"/>
            <a:endParaRPr lang="en-US" altLang="ja-JP" sz="3600" dirty="0" smtClean="0"/>
          </a:p>
          <a:p>
            <a:pPr lvl="3"/>
            <a:endParaRPr lang="en-US" altLang="ja-JP" sz="2200" dirty="0" smtClean="0"/>
          </a:p>
          <a:p>
            <a:r>
              <a:rPr lang="en-US" altLang="ja-JP" sz="3600" dirty="0" smtClean="0"/>
              <a:t>WMG2021</a:t>
            </a:r>
            <a:r>
              <a:rPr lang="ja-JP" altLang="en-US" sz="3600" dirty="0" smtClean="0"/>
              <a:t>来日外国人総数：</a:t>
            </a:r>
            <a:r>
              <a:rPr lang="en-US" altLang="ja-JP" sz="3600" dirty="0" smtClean="0"/>
              <a:t>27450</a:t>
            </a:r>
            <a:r>
              <a:rPr lang="ja-JP" altLang="en-US" sz="3600" dirty="0" smtClean="0"/>
              <a:t>人</a:t>
            </a:r>
            <a:endParaRPr lang="en-US" altLang="ja-JP" sz="3600" dirty="0" smtClean="0"/>
          </a:p>
          <a:p>
            <a:pPr lvl="1"/>
            <a:r>
              <a:rPr lang="en-US" altLang="ja-JP" sz="3300" dirty="0" smtClean="0"/>
              <a:t>1</a:t>
            </a:r>
            <a:r>
              <a:rPr lang="ja-JP" altLang="en-US" sz="3300" dirty="0" smtClean="0"/>
              <a:t>人での参加者：</a:t>
            </a:r>
            <a:r>
              <a:rPr lang="en-US" altLang="ja-JP" sz="3300" dirty="0" smtClean="0"/>
              <a:t>6000</a:t>
            </a:r>
            <a:r>
              <a:rPr lang="ja-JP" altLang="en-US" sz="3300" dirty="0" smtClean="0"/>
              <a:t>人</a:t>
            </a:r>
            <a:endParaRPr lang="en-US" altLang="ja-JP" sz="3300" dirty="0" smtClean="0"/>
          </a:p>
          <a:p>
            <a:pPr lvl="1"/>
            <a:r>
              <a:rPr lang="ja-JP" altLang="en-US" sz="3300" dirty="0" smtClean="0"/>
              <a:t>同伴者有の参加者：</a:t>
            </a:r>
            <a:r>
              <a:rPr lang="en-US" altLang="ja-JP" sz="3300" dirty="0" smtClean="0"/>
              <a:t>6500</a:t>
            </a:r>
            <a:r>
              <a:rPr lang="ja-JP" altLang="en-US" sz="3300" dirty="0" smtClean="0"/>
              <a:t>人</a:t>
            </a:r>
            <a:endParaRPr lang="en-US" altLang="ja-JP" sz="3300" dirty="0" smtClean="0"/>
          </a:p>
          <a:p>
            <a:pPr lvl="1"/>
            <a:r>
              <a:rPr lang="ja-JP" altLang="en-US" sz="3300" dirty="0" smtClean="0"/>
              <a:t>同伴者：</a:t>
            </a:r>
            <a:r>
              <a:rPr lang="en-US" altLang="ja-JP" sz="3300" dirty="0" smtClean="0"/>
              <a:t>14950</a:t>
            </a:r>
            <a:r>
              <a:rPr lang="ja-JP" altLang="en-US" sz="3300" dirty="0" smtClean="0"/>
              <a:t>人</a:t>
            </a:r>
            <a:endParaRPr lang="en-US" altLang="ja-JP" sz="3300" dirty="0" smtClean="0"/>
          </a:p>
          <a:p>
            <a:r>
              <a:rPr lang="ja-JP" altLang="en-US" sz="3600" dirty="0"/>
              <a:t>延べ宿泊</a:t>
            </a:r>
            <a:r>
              <a:rPr lang="ja-JP" altLang="en-US" sz="3600" dirty="0" smtClean="0"/>
              <a:t>日数：</a:t>
            </a:r>
            <a:r>
              <a:rPr lang="en-US" altLang="ja-JP" sz="3600" dirty="0"/>
              <a:t>433710</a:t>
            </a:r>
            <a:r>
              <a:rPr lang="ja-JP" altLang="en-US" sz="3600" dirty="0" smtClean="0"/>
              <a:t>日</a:t>
            </a:r>
            <a:endParaRPr lang="en-US" altLang="ja-JP" sz="3600" dirty="0" smtClean="0"/>
          </a:p>
          <a:p>
            <a:pPr lvl="1"/>
            <a:r>
              <a:rPr lang="en-US" altLang="ja-JP" sz="3300" dirty="0" smtClean="0"/>
              <a:t>1</a:t>
            </a:r>
            <a:r>
              <a:rPr lang="ja-JP" altLang="en-US" sz="3300" dirty="0" smtClean="0"/>
              <a:t>日当たりの宿泊者：</a:t>
            </a:r>
            <a:r>
              <a:rPr lang="en-US" altLang="ja-JP" sz="3300" dirty="0" smtClean="0"/>
              <a:t>27107</a:t>
            </a:r>
            <a:r>
              <a:rPr lang="ja-JP" altLang="en-US" sz="3300" dirty="0" smtClean="0"/>
              <a:t>人</a:t>
            </a:r>
            <a:endParaRPr lang="en-US" altLang="ja-JP" sz="3300" dirty="0" smtClean="0"/>
          </a:p>
          <a:p>
            <a:r>
              <a:rPr lang="ja-JP" altLang="en-US" sz="3500" b="1" dirty="0" smtClean="0">
                <a:solidFill>
                  <a:srgbClr val="FF0000"/>
                </a:solidFill>
              </a:rPr>
              <a:t>安価な宿泊所を求める参加者：</a:t>
            </a:r>
            <a:r>
              <a:rPr lang="en-US" altLang="ja-JP" sz="3500" b="1" dirty="0" smtClean="0">
                <a:solidFill>
                  <a:srgbClr val="FF0000"/>
                </a:solidFill>
              </a:rPr>
              <a:t>1</a:t>
            </a:r>
            <a:r>
              <a:rPr lang="ja-JP" altLang="en-US" sz="3500" b="1" dirty="0" smtClean="0">
                <a:solidFill>
                  <a:srgbClr val="FF0000"/>
                </a:solidFill>
              </a:rPr>
              <a:t>日</a:t>
            </a:r>
            <a:r>
              <a:rPr lang="en-US" altLang="ja-JP" sz="3500" b="1" dirty="0" smtClean="0">
                <a:solidFill>
                  <a:srgbClr val="FF0000"/>
                </a:solidFill>
              </a:rPr>
              <a:t>2981</a:t>
            </a:r>
            <a:r>
              <a:rPr lang="ja-JP" altLang="en-US" sz="3500" b="1" smtClean="0">
                <a:solidFill>
                  <a:srgbClr val="FF0000"/>
                </a:solidFill>
              </a:rPr>
              <a:t>人、期間合計</a:t>
            </a:r>
            <a:r>
              <a:rPr lang="en-US" altLang="ja-JP" sz="3500" b="1" dirty="0" smtClean="0">
                <a:solidFill>
                  <a:srgbClr val="FF0000"/>
                </a:solidFill>
              </a:rPr>
              <a:t>47112</a:t>
            </a:r>
            <a:r>
              <a:rPr lang="ja-JP" altLang="en-US" sz="3500" b="1" dirty="0" smtClean="0">
                <a:solidFill>
                  <a:srgbClr val="FF0000"/>
                </a:solidFill>
              </a:rPr>
              <a:t>人</a:t>
            </a:r>
            <a:endParaRPr lang="en-US" altLang="ja-JP" sz="3500" b="1" dirty="0" smtClean="0">
              <a:solidFill>
                <a:srgbClr val="FF0000"/>
              </a:solidFill>
            </a:endParaRPr>
          </a:p>
          <a:p>
            <a:pPr lvl="2"/>
            <a:endParaRPr kumimoji="1" lang="ja-JP" altLang="en-US" sz="2400" dirty="0"/>
          </a:p>
        </p:txBody>
      </p:sp>
      <p:sp>
        <p:nvSpPr>
          <p:cNvPr id="5" name="下矢印 4"/>
          <p:cNvSpPr/>
          <p:nvPr/>
        </p:nvSpPr>
        <p:spPr>
          <a:xfrm>
            <a:off x="3445974" y="3769353"/>
            <a:ext cx="86409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7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31640" y="280244"/>
            <a:ext cx="9433048" cy="1143000"/>
          </a:xfrm>
        </p:spPr>
        <p:txBody>
          <a:bodyPr>
            <a:noAutofit/>
          </a:bodyPr>
          <a:lstStyle/>
          <a:p>
            <a:r>
              <a:rPr lang="ja-JP" altLang="en-US" sz="4000" dirty="0" smtClean="0"/>
              <a:t>学泊は</a:t>
            </a:r>
            <a:r>
              <a:rPr lang="en-US" altLang="ja-JP" sz="4000" dirty="0" smtClean="0"/>
              <a:t>WMG2021</a:t>
            </a:r>
            <a:r>
              <a:rPr lang="ja-JP" altLang="en-US" sz="4000" dirty="0" smtClean="0"/>
              <a:t>を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ja-JP" altLang="en-US" sz="4000" dirty="0" smtClean="0"/>
              <a:t>成功に導く強い味方です！</a:t>
            </a:r>
            <a:r>
              <a:rPr lang="ja-JP" altLang="en-US" sz="4400" dirty="0" smtClean="0"/>
              <a:t>　</a:t>
            </a:r>
            <a:endParaRPr kumimoji="1" lang="ja-JP" altLang="en-US" sz="4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55576" y="1700808"/>
            <a:ext cx="8712968" cy="5357192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sz="2800" dirty="0" smtClean="0"/>
              <a:t>宿泊施設不足</a:t>
            </a:r>
            <a:endParaRPr kumimoji="1" lang="en-US" altLang="ja-JP" sz="2800" dirty="0" smtClean="0"/>
          </a:p>
          <a:p>
            <a:pPr lvl="1"/>
            <a:r>
              <a:rPr lang="en-US" altLang="ja-JP" sz="2000" dirty="0"/>
              <a:t>2021</a:t>
            </a:r>
            <a:r>
              <a:rPr lang="ja-JP" altLang="en-US" sz="2000" dirty="0"/>
              <a:t>年</a:t>
            </a:r>
            <a:r>
              <a:rPr lang="ja-JP" altLang="en-US" sz="2000" dirty="0" smtClean="0"/>
              <a:t>に</a:t>
            </a:r>
            <a:r>
              <a:rPr lang="ja-JP" altLang="en-US" sz="2000" dirty="0"/>
              <a:t>宿泊施設</a:t>
            </a:r>
            <a:r>
              <a:rPr lang="ja-JP" altLang="en-US" sz="2000" dirty="0" smtClean="0"/>
              <a:t>が</a:t>
            </a:r>
            <a:r>
              <a:rPr lang="ja-JP" altLang="en-US" sz="2000" dirty="0"/>
              <a:t>不足するの</a:t>
            </a:r>
            <a:r>
              <a:rPr lang="ja-JP" altLang="en-US" sz="2000" dirty="0" smtClean="0"/>
              <a:t>はほぼ確実</a:t>
            </a:r>
            <a:endParaRPr lang="en-US" altLang="ja-JP" sz="2000" dirty="0" smtClean="0"/>
          </a:p>
          <a:p>
            <a:pPr lvl="1"/>
            <a:r>
              <a:rPr lang="ja-JP" altLang="en-US" sz="2000" dirty="0"/>
              <a:t>オークランドで</a:t>
            </a:r>
            <a:r>
              <a:rPr lang="ja-JP" altLang="en-US" sz="2000" dirty="0" smtClean="0"/>
              <a:t>は、すでに</a:t>
            </a:r>
            <a:r>
              <a:rPr kumimoji="1" lang="ja-JP" altLang="en-US" sz="2000" dirty="0" smtClean="0"/>
              <a:t>宿泊施設不足が</a:t>
            </a:r>
            <a:r>
              <a:rPr lang="ja-JP" altLang="en-US" sz="2000" dirty="0"/>
              <a:t>顕在化</a:t>
            </a:r>
            <a:endParaRPr kumimoji="1" lang="en-US" altLang="ja-JP" sz="2000" dirty="0" smtClean="0"/>
          </a:p>
          <a:p>
            <a:pPr marL="0" indent="0">
              <a:buNone/>
            </a:pPr>
            <a:r>
              <a:rPr lang="en-US" altLang="ja-JP" sz="4000" b="1" dirty="0" smtClean="0"/>
              <a:t>					</a:t>
            </a:r>
            <a:r>
              <a:rPr lang="ja-JP" altLang="en-US" sz="4000" b="1" dirty="0" smtClean="0"/>
              <a:t>＋</a:t>
            </a:r>
            <a:endParaRPr lang="en-US" altLang="ja-JP" sz="4000" b="1" dirty="0"/>
          </a:p>
          <a:p>
            <a:r>
              <a:rPr lang="ja-JP" altLang="en-US" sz="2800" dirty="0"/>
              <a:t>低価格</a:t>
            </a:r>
            <a:r>
              <a:rPr lang="ja-JP" altLang="en-US" sz="2800" dirty="0" smtClean="0"/>
              <a:t>な宿泊施設へのニーズ</a:t>
            </a:r>
            <a:endParaRPr lang="en-US" altLang="ja-JP" sz="2800" dirty="0" smtClean="0"/>
          </a:p>
          <a:p>
            <a:r>
              <a:rPr lang="ja-JP" altLang="en-US" sz="2800" dirty="0" smtClean="0"/>
              <a:t>大部屋（</a:t>
            </a:r>
            <a:r>
              <a:rPr kumimoji="1" lang="ja-JP" altLang="en-US" sz="2800" dirty="0" smtClean="0"/>
              <a:t>チーム単位での宿泊）へのニーズ</a:t>
            </a:r>
            <a:endParaRPr kumimoji="1" lang="en-US" altLang="ja-JP" sz="2800" dirty="0" smtClean="0"/>
          </a:p>
          <a:p>
            <a:pPr marL="57150" indent="0">
              <a:buNone/>
            </a:pPr>
            <a:endParaRPr kumimoji="1" lang="en-US" altLang="ja-JP" dirty="0" smtClean="0"/>
          </a:p>
          <a:p>
            <a:r>
              <a:rPr lang="ja-JP" altLang="en-US" sz="2800" dirty="0" smtClean="0"/>
              <a:t>学泊</a:t>
            </a:r>
            <a:endParaRPr lang="en-US" altLang="ja-JP" sz="2800" dirty="0" smtClean="0"/>
          </a:p>
          <a:p>
            <a:pPr lvl="1"/>
            <a:r>
              <a:rPr lang="ja-JP" altLang="en-US" sz="2000" dirty="0" smtClean="0"/>
              <a:t>一気に</a:t>
            </a:r>
            <a:r>
              <a:rPr lang="en-US" altLang="ja-JP" sz="2000" b="1" dirty="0">
                <a:solidFill>
                  <a:srgbClr val="FF0000"/>
                </a:solidFill>
              </a:rPr>
              <a:t>5000</a:t>
            </a:r>
            <a:r>
              <a:rPr lang="ja-JP" altLang="en-US" sz="2000" b="1" dirty="0" smtClean="0">
                <a:solidFill>
                  <a:srgbClr val="FF0000"/>
                </a:solidFill>
              </a:rPr>
              <a:t>人</a:t>
            </a:r>
            <a:r>
              <a:rPr lang="ja-JP" altLang="en-US" sz="2000" dirty="0" smtClean="0"/>
              <a:t>の宿泊スペースを創造</a:t>
            </a:r>
            <a:endParaRPr lang="en-US" altLang="ja-JP" sz="2000" dirty="0" smtClean="0"/>
          </a:p>
          <a:p>
            <a:pPr lvl="1"/>
            <a:r>
              <a:rPr lang="en-US" altLang="ja-JP" sz="2000" dirty="0" smtClean="0"/>
              <a:t>1</a:t>
            </a:r>
            <a:r>
              <a:rPr lang="ja-JP" altLang="en-US" sz="2000" dirty="0" smtClean="0"/>
              <a:t>泊</a:t>
            </a:r>
            <a:r>
              <a:rPr lang="en-US" altLang="ja-JP" sz="2600" b="1" dirty="0">
                <a:solidFill>
                  <a:srgbClr val="FF0000"/>
                </a:solidFill>
              </a:rPr>
              <a:t>1</a:t>
            </a:r>
            <a:r>
              <a:rPr lang="en-US" altLang="ja-JP" sz="2600" b="1" dirty="0" smtClean="0">
                <a:solidFill>
                  <a:srgbClr val="FF0000"/>
                </a:solidFill>
              </a:rPr>
              <a:t>000</a:t>
            </a:r>
            <a:r>
              <a:rPr lang="ja-JP" altLang="en-US" sz="2600" b="1" dirty="0" smtClean="0">
                <a:solidFill>
                  <a:srgbClr val="FF0000"/>
                </a:solidFill>
              </a:rPr>
              <a:t>円</a:t>
            </a:r>
            <a:endParaRPr lang="en-US" altLang="ja-JP" sz="2000" dirty="0" smtClean="0">
              <a:solidFill>
                <a:srgbClr val="FF0000"/>
              </a:solidFill>
            </a:endParaRPr>
          </a:p>
          <a:p>
            <a:pPr lvl="2"/>
            <a:r>
              <a:rPr lang="en-US" altLang="ja-JP" sz="1800" dirty="0">
                <a:solidFill>
                  <a:srgbClr val="FF0000"/>
                </a:solidFill>
              </a:rPr>
              <a:t>2</a:t>
            </a:r>
            <a:r>
              <a:rPr lang="ja-JP" altLang="en-US" sz="1800" dirty="0">
                <a:solidFill>
                  <a:srgbClr val="FF0000"/>
                </a:solidFill>
              </a:rPr>
              <a:t>食付</a:t>
            </a:r>
            <a:r>
              <a:rPr lang="ja-JP" altLang="en-US" sz="1800" dirty="0" smtClean="0">
                <a:solidFill>
                  <a:srgbClr val="FF0000"/>
                </a:solidFill>
              </a:rPr>
              <a:t>でも</a:t>
            </a:r>
            <a:r>
              <a:rPr lang="en-US" altLang="ja-JP" sz="1800" dirty="0" smtClean="0">
                <a:solidFill>
                  <a:srgbClr val="FF0000"/>
                </a:solidFill>
              </a:rPr>
              <a:t>2000</a:t>
            </a:r>
            <a:r>
              <a:rPr lang="ja-JP" altLang="en-US" sz="1800" dirty="0" smtClean="0">
                <a:solidFill>
                  <a:srgbClr val="FF0000"/>
                </a:solidFill>
              </a:rPr>
              <a:t>円以下</a:t>
            </a:r>
            <a:endParaRPr lang="en-US" altLang="ja-JP" sz="18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000" dirty="0" smtClean="0"/>
              <a:t>新施設</a:t>
            </a:r>
            <a:r>
              <a:rPr lang="ja-JP" altLang="en-US" sz="2000" dirty="0"/>
              <a:t>の建設</a:t>
            </a:r>
            <a:r>
              <a:rPr lang="ja-JP" altLang="en-US" sz="2000" dirty="0" smtClean="0"/>
              <a:t>不要</a:t>
            </a:r>
            <a:endParaRPr lang="en-US" altLang="ja-JP" sz="2000" dirty="0"/>
          </a:p>
          <a:p>
            <a:pPr lvl="1"/>
            <a:endParaRPr lang="en-US" altLang="ja-JP" sz="3200" dirty="0" smtClean="0">
              <a:solidFill>
                <a:srgbClr val="FF0000"/>
              </a:solidFill>
            </a:endParaRPr>
          </a:p>
          <a:p>
            <a:pPr lvl="1"/>
            <a:endParaRPr lang="en-US" altLang="ja-JP" sz="3200" dirty="0" smtClean="0"/>
          </a:p>
          <a:p>
            <a:pPr marL="914400" lvl="2" indent="0">
              <a:buNone/>
            </a:pP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>
          <a:xfrm>
            <a:off x="2455206" y="4457847"/>
            <a:ext cx="86409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14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 smtClean="0"/>
              <a:t>ターゲット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331640" y="2133600"/>
            <a:ext cx="7632847" cy="4607768"/>
          </a:xfrm>
        </p:spPr>
        <p:txBody>
          <a:bodyPr>
            <a:normAutofit fontScale="92500"/>
          </a:bodyPr>
          <a:lstStyle/>
          <a:p>
            <a:r>
              <a:rPr lang="ja-JP" altLang="en-US" sz="2800" dirty="0"/>
              <a:t>プライマリー</a:t>
            </a:r>
            <a:r>
              <a:rPr lang="ja-JP" altLang="en-US" sz="2800" dirty="0" smtClean="0"/>
              <a:t>・</a:t>
            </a:r>
            <a:r>
              <a:rPr lang="ja-JP" altLang="en-US" sz="2800" dirty="0"/>
              <a:t>ターゲット</a:t>
            </a:r>
            <a:endParaRPr lang="en-US" altLang="ja-JP" sz="2800" dirty="0"/>
          </a:p>
          <a:p>
            <a:pPr lvl="1"/>
            <a:r>
              <a:rPr lang="ja-JP" altLang="en-US" sz="2600" dirty="0"/>
              <a:t>宿泊に対して費用をかけたくない</a:t>
            </a:r>
            <a:r>
              <a:rPr lang="ja-JP" altLang="en-US" sz="2600" dirty="0" smtClean="0"/>
              <a:t>参加者</a:t>
            </a:r>
            <a:endParaRPr lang="en-US" altLang="ja-JP" sz="2600" dirty="0" smtClean="0"/>
          </a:p>
          <a:p>
            <a:pPr lvl="2"/>
            <a:r>
              <a:rPr lang="ja-JP" altLang="en-US" sz="2400" dirty="0"/>
              <a:t>安全に</a:t>
            </a:r>
            <a:r>
              <a:rPr lang="ja-JP" altLang="en-US" sz="2400" dirty="0" smtClean="0"/>
              <a:t>泊まれさえすればいいという参加者</a:t>
            </a:r>
            <a:endParaRPr lang="en-US" altLang="ja-JP" sz="2400" dirty="0"/>
          </a:p>
          <a:p>
            <a:pPr lvl="2"/>
            <a:r>
              <a:rPr lang="ja-JP" altLang="en-US" sz="2400" dirty="0"/>
              <a:t>食事、買い物、観光等を重視する参加者</a:t>
            </a:r>
            <a:endParaRPr lang="en-US" altLang="ja-JP" sz="2400" dirty="0"/>
          </a:p>
          <a:p>
            <a:pPr lvl="2"/>
            <a:r>
              <a:rPr lang="ja-JP" altLang="en-US" sz="2400" dirty="0"/>
              <a:t>低所得者に限定しない</a:t>
            </a:r>
            <a:endParaRPr lang="en-US" altLang="ja-JP" sz="2400" dirty="0"/>
          </a:p>
          <a:p>
            <a:r>
              <a:rPr lang="ja-JP" altLang="en-US" sz="2800" dirty="0"/>
              <a:t>セカンダリー</a:t>
            </a:r>
            <a:r>
              <a:rPr lang="ja-JP" altLang="en-US" sz="2800" dirty="0" smtClean="0"/>
              <a:t>・ターゲット</a:t>
            </a:r>
            <a:endParaRPr lang="en-US" altLang="ja-JP" sz="2800" dirty="0" smtClean="0"/>
          </a:p>
          <a:p>
            <a:pPr lvl="1"/>
            <a:r>
              <a:rPr lang="ja-JP" altLang="en-US" sz="2600" dirty="0" smtClean="0"/>
              <a:t>サッカー、ラグビー、野球等の団体</a:t>
            </a:r>
            <a:r>
              <a:rPr lang="ja-JP" altLang="en-US" sz="2600" dirty="0"/>
              <a:t>競技</a:t>
            </a:r>
            <a:r>
              <a:rPr lang="ja-JP" altLang="en-US" sz="2600" dirty="0" smtClean="0"/>
              <a:t>の参加者</a:t>
            </a:r>
            <a:endParaRPr lang="en-US" altLang="ja-JP" sz="2600" dirty="0" smtClean="0"/>
          </a:p>
          <a:p>
            <a:pPr lvl="2"/>
            <a:r>
              <a:rPr kumimoji="1" lang="ja-JP" altLang="en-US" sz="2400" dirty="0"/>
              <a:t>チーム</a:t>
            </a:r>
            <a:r>
              <a:rPr kumimoji="1" lang="ja-JP" altLang="en-US" sz="2400" dirty="0" smtClean="0"/>
              <a:t>で</a:t>
            </a:r>
            <a:r>
              <a:rPr kumimoji="1" lang="ja-JP" altLang="en-US" sz="2400" dirty="0"/>
              <a:t>同室</a:t>
            </a:r>
            <a:r>
              <a:rPr kumimoji="1" lang="ja-JP" altLang="en-US" sz="2400" dirty="0" smtClean="0"/>
              <a:t>に</a:t>
            </a:r>
            <a:r>
              <a:rPr kumimoji="1" lang="ja-JP" altLang="en-US" sz="2400" dirty="0"/>
              <a:t>宿泊</a:t>
            </a:r>
            <a:r>
              <a:rPr kumimoji="1" lang="ja-JP" altLang="en-US" sz="2400" dirty="0" smtClean="0"/>
              <a:t>したい</a:t>
            </a:r>
            <a:r>
              <a:rPr kumimoji="1" lang="ja-JP" altLang="en-US" sz="2400" dirty="0"/>
              <a:t>参加者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kumimoji="1" lang="ja-JP" altLang="en-US" sz="28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0397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ja-JP" altLang="en-US" sz="4400" dirty="0" smtClean="0"/>
              <a:t>実施</a:t>
            </a:r>
            <a:r>
              <a:rPr lang="ja-JP" altLang="en-US" sz="4400" dirty="0"/>
              <a:t>プラン</a:t>
            </a:r>
            <a:endParaRPr kumimoji="1" lang="ja-JP" altLang="en-US" sz="4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393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ja-JP" altLang="en-US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実施概要</a:t>
            </a:r>
            <a: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4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endParaRPr kumimoji="1" lang="ja-JP" altLang="en-US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5904655"/>
          </a:xfrm>
        </p:spPr>
        <p:txBody>
          <a:bodyPr>
            <a:normAutofit/>
          </a:bodyPr>
          <a:lstStyle/>
          <a:p>
            <a:r>
              <a:rPr lang="en-US" altLang="ja-JP" sz="2800" dirty="0"/>
              <a:t>2021</a:t>
            </a:r>
            <a:r>
              <a:rPr lang="ja-JP" altLang="en-US" sz="2800" dirty="0"/>
              <a:t>年</a:t>
            </a:r>
            <a:r>
              <a:rPr lang="en-US" altLang="ja-JP" sz="2800" dirty="0"/>
              <a:t>5</a:t>
            </a:r>
            <a:r>
              <a:rPr lang="ja-JP" altLang="en-US" sz="2800" dirty="0"/>
              <a:t>月</a:t>
            </a:r>
            <a:r>
              <a:rPr lang="en-US" altLang="ja-JP" sz="2800" dirty="0"/>
              <a:t>15</a:t>
            </a:r>
            <a:r>
              <a:rPr lang="ja-JP" altLang="en-US" sz="2800" dirty="0" smtClean="0"/>
              <a:t>日～</a:t>
            </a:r>
            <a:r>
              <a:rPr lang="en-US" altLang="ja-JP" sz="2800" dirty="0"/>
              <a:t>5</a:t>
            </a:r>
            <a:r>
              <a:rPr lang="ja-JP" altLang="en-US" sz="2800" dirty="0"/>
              <a:t>月</a:t>
            </a:r>
            <a:r>
              <a:rPr lang="en-US" altLang="ja-JP" sz="2800" dirty="0"/>
              <a:t>30</a:t>
            </a:r>
            <a:r>
              <a:rPr lang="ja-JP" altLang="en-US" sz="2800" dirty="0" smtClean="0"/>
              <a:t>日、関西</a:t>
            </a:r>
            <a:r>
              <a:rPr lang="en-US" altLang="ja-JP" sz="2800" dirty="0" smtClean="0"/>
              <a:t>153</a:t>
            </a:r>
            <a:r>
              <a:rPr lang="ja-JP" altLang="en-US" sz="2800" dirty="0" smtClean="0"/>
              <a:t>大学中</a:t>
            </a:r>
            <a:r>
              <a:rPr lang="en-US" altLang="ja-JP" sz="2800" dirty="0" smtClean="0"/>
              <a:t>3</a:t>
            </a:r>
            <a:r>
              <a:rPr lang="ja-JP" altLang="en-US" sz="2800" dirty="0" smtClean="0"/>
              <a:t>分の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の</a:t>
            </a:r>
            <a:r>
              <a:rPr lang="en-US" altLang="ja-JP" sz="2800" dirty="0" smtClean="0"/>
              <a:t>50</a:t>
            </a:r>
            <a:r>
              <a:rPr lang="ja-JP" altLang="en-US" sz="2800" dirty="0" smtClean="0"/>
              <a:t>大学</a:t>
            </a:r>
            <a:r>
              <a:rPr lang="ja-JP" altLang="en-US" sz="2800" dirty="0"/>
              <a:t>で</a:t>
            </a:r>
            <a:r>
              <a:rPr lang="ja-JP" altLang="en-US" sz="2800" dirty="0" smtClean="0"/>
              <a:t>実施</a:t>
            </a:r>
            <a:endParaRPr lang="en-US" altLang="ja-JP" sz="2800" dirty="0" smtClean="0"/>
          </a:p>
          <a:p>
            <a:pPr lvl="1"/>
            <a:r>
              <a:rPr lang="ja-JP" altLang="en-US" sz="2600" dirty="0" smtClean="0"/>
              <a:t>収容人数：</a:t>
            </a:r>
            <a:r>
              <a:rPr lang="en-US" altLang="ja-JP" sz="2600" dirty="0" smtClean="0"/>
              <a:t>1</a:t>
            </a:r>
            <a:r>
              <a:rPr lang="ja-JP" altLang="en-US" sz="2600" dirty="0" smtClean="0"/>
              <a:t>大学</a:t>
            </a:r>
            <a:r>
              <a:rPr lang="en-US" altLang="ja-JP" sz="2600" dirty="0" smtClean="0"/>
              <a:t>100</a:t>
            </a:r>
            <a:r>
              <a:rPr lang="ja-JP" altLang="en-US" sz="2600" dirty="0" smtClean="0"/>
              <a:t>人、合計</a:t>
            </a:r>
            <a:r>
              <a:rPr lang="en-US" altLang="ja-JP" sz="2600" dirty="0"/>
              <a:t>5</a:t>
            </a:r>
            <a:r>
              <a:rPr lang="en-US" altLang="ja-JP" sz="2600" dirty="0" smtClean="0"/>
              <a:t>000</a:t>
            </a:r>
            <a:r>
              <a:rPr lang="ja-JP" altLang="en-US" sz="2600" dirty="0" smtClean="0"/>
              <a:t>人</a:t>
            </a:r>
            <a:endParaRPr lang="ja-JP" altLang="en-US" sz="2600" dirty="0"/>
          </a:p>
          <a:p>
            <a:r>
              <a:rPr lang="ja-JP" altLang="en-US" sz="2800" dirty="0" smtClean="0"/>
              <a:t>授業終了後、ボランティア学生が体育館や教室に　布団を敷き</a:t>
            </a:r>
            <a:r>
              <a:rPr lang="ja-JP" altLang="en-US" sz="2800" dirty="0"/>
              <a:t>、</a:t>
            </a:r>
            <a:r>
              <a:rPr lang="ja-JP" altLang="en-US" sz="2800" dirty="0" smtClean="0"/>
              <a:t>夜</a:t>
            </a:r>
            <a:r>
              <a:rPr lang="en-US" altLang="ja-JP" sz="2800" dirty="0"/>
              <a:t>8</a:t>
            </a:r>
            <a:r>
              <a:rPr kumimoji="1" lang="ja-JP" altLang="en-US" sz="2800" dirty="0" smtClean="0"/>
              <a:t>時</a:t>
            </a:r>
            <a:r>
              <a:rPr lang="ja-JP" altLang="en-US" sz="2800" dirty="0" smtClean="0"/>
              <a:t>～</a:t>
            </a:r>
            <a:r>
              <a:rPr kumimoji="1" lang="ja-JP" altLang="en-US" sz="2800" dirty="0" smtClean="0"/>
              <a:t>朝</a:t>
            </a:r>
            <a:r>
              <a:rPr kumimoji="1" lang="en-US" altLang="ja-JP" sz="2800" dirty="0" smtClean="0"/>
              <a:t>8</a:t>
            </a:r>
            <a:r>
              <a:rPr kumimoji="1" lang="ja-JP" altLang="en-US" sz="2800" dirty="0" smtClean="0"/>
              <a:t>時まで宿泊施設に転換する</a:t>
            </a:r>
            <a:endParaRPr kumimoji="1" lang="en-US" altLang="ja-JP" sz="2800" dirty="0" smtClean="0"/>
          </a:p>
          <a:p>
            <a:pPr lvl="1"/>
            <a:r>
              <a:rPr lang="en-US" altLang="ja-JP" sz="2400" dirty="0" smtClean="0"/>
              <a:t>1</a:t>
            </a:r>
            <a:r>
              <a:rPr lang="ja-JP" altLang="en-US" sz="2400" dirty="0" smtClean="0"/>
              <a:t>泊</a:t>
            </a:r>
            <a:r>
              <a:rPr lang="en-US" altLang="ja-JP" sz="2400" dirty="0" smtClean="0"/>
              <a:t>1000</a:t>
            </a:r>
            <a:r>
              <a:rPr lang="ja-JP" altLang="en-US" sz="2400" dirty="0" smtClean="0"/>
              <a:t>円の雑魚寝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1</a:t>
            </a:r>
            <a:r>
              <a:rPr lang="ja-JP" altLang="en-US" sz="2400" dirty="0" smtClean="0"/>
              <a:t>セット</a:t>
            </a:r>
            <a:r>
              <a:rPr lang="en-US" altLang="ja-JP" sz="2400" dirty="0"/>
              <a:t>7</a:t>
            </a:r>
            <a:r>
              <a:rPr lang="en-US" altLang="ja-JP" sz="2400" smtClean="0"/>
              <a:t>000</a:t>
            </a:r>
            <a:r>
              <a:rPr lang="ja-JP" altLang="en-US" sz="2400" dirty="0" smtClean="0"/>
              <a:t>円の布団セット（替えシーツ等付）を使用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稼働率</a:t>
            </a:r>
            <a:r>
              <a:rPr lang="en-US" altLang="ja-JP" sz="2000" dirty="0" smtClean="0"/>
              <a:t>50%</a:t>
            </a:r>
            <a:r>
              <a:rPr lang="ja-JP" altLang="en-US" sz="2000" dirty="0"/>
              <a:t>が</a:t>
            </a:r>
            <a:r>
              <a:rPr lang="ja-JP" altLang="en-US" sz="2000" dirty="0" smtClean="0"/>
              <a:t>採算ライン</a:t>
            </a:r>
            <a:endParaRPr lang="en-US" altLang="ja-JP" sz="2000" dirty="0" smtClean="0"/>
          </a:p>
          <a:p>
            <a:r>
              <a:rPr lang="ja-JP" altLang="en-US" sz="2800" dirty="0"/>
              <a:t>宿泊者の募集・</a:t>
            </a:r>
            <a:r>
              <a:rPr lang="ja-JP" altLang="en-US" sz="2800" dirty="0" smtClean="0"/>
              <a:t>予約</a:t>
            </a:r>
            <a:endParaRPr lang="ja-JP" altLang="en-US" sz="2800" dirty="0"/>
          </a:p>
          <a:p>
            <a:pPr lvl="1"/>
            <a:r>
              <a:rPr lang="ja-JP" altLang="en-US" sz="2200" dirty="0"/>
              <a:t>関西ワールドマスターズゲームズ</a:t>
            </a:r>
            <a:r>
              <a:rPr lang="en-US" altLang="ja-JP" sz="2200" dirty="0"/>
              <a:t>HP</a:t>
            </a:r>
          </a:p>
          <a:p>
            <a:endParaRPr lang="en-US" altLang="ja-JP" sz="2400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565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560840" cy="860674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sz="4400" dirty="0" smtClean="0"/>
              <a:t>「</a:t>
            </a:r>
            <a:r>
              <a:rPr lang="ja-JP" altLang="en-US" sz="4400" dirty="0"/>
              <a:t>学</a:t>
            </a:r>
            <a:r>
              <a:rPr lang="ja-JP" altLang="en-US" sz="4400" dirty="0" smtClean="0"/>
              <a:t>泊」の施設・サービス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ja-JP" altLang="en-US" sz="3100" dirty="0" smtClean="0"/>
              <a:t>本当に</a:t>
            </a:r>
            <a:r>
              <a:rPr lang="ja-JP" altLang="en-US" sz="3100" dirty="0"/>
              <a:t>必要なもの</a:t>
            </a:r>
            <a:r>
              <a:rPr lang="ja-JP" altLang="en-US" sz="3100" dirty="0" smtClean="0"/>
              <a:t>を必要なだけ</a:t>
            </a:r>
            <a:endParaRPr kumimoji="1" lang="ja-JP" altLang="en-US" sz="31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328592"/>
          </a:xfrm>
        </p:spPr>
        <p:txBody>
          <a:bodyPr>
            <a:normAutofit fontScale="70000" lnSpcReduction="20000"/>
          </a:bodyPr>
          <a:lstStyle/>
          <a:p>
            <a:r>
              <a:rPr lang="ja-JP" altLang="en-US" sz="3200" dirty="0" smtClean="0"/>
              <a:t>ビジネスホテルよりも減らしたもの</a:t>
            </a:r>
            <a:endParaRPr lang="en-US" altLang="ja-JP" sz="3200" dirty="0" smtClean="0"/>
          </a:p>
          <a:p>
            <a:pPr lvl="1"/>
            <a:r>
              <a:rPr lang="ja-JP" altLang="en-US" sz="2900" dirty="0" smtClean="0"/>
              <a:t>バスタブ</a:t>
            </a:r>
            <a:r>
              <a:rPr lang="ja-JP" altLang="en-US" sz="2900" dirty="0"/>
              <a:t>、洗面台、</a:t>
            </a:r>
            <a:r>
              <a:rPr lang="ja-JP" altLang="en-US" sz="2900" dirty="0" smtClean="0"/>
              <a:t>冷蔵庫、タオル</a:t>
            </a:r>
            <a:r>
              <a:rPr lang="ja-JP" altLang="en-US" sz="2900" dirty="0"/>
              <a:t>＆</a:t>
            </a:r>
            <a:r>
              <a:rPr lang="ja-JP" altLang="en-US" sz="2900" dirty="0" smtClean="0"/>
              <a:t>アメニティグッズ、電話：</a:t>
            </a:r>
            <a:r>
              <a:rPr lang="ja-JP" altLang="en-US" sz="2900" dirty="0"/>
              <a:t>なし</a:t>
            </a:r>
          </a:p>
          <a:p>
            <a:pPr lvl="1"/>
            <a:r>
              <a:rPr lang="ja-JP" altLang="en-US" sz="2900" dirty="0"/>
              <a:t>荷物・貴重品預りサービス：</a:t>
            </a:r>
            <a:r>
              <a:rPr lang="ja-JP" altLang="en-US" sz="2900" dirty="0" smtClean="0"/>
              <a:t>なし</a:t>
            </a:r>
            <a:endParaRPr lang="en-US" altLang="ja-JP" sz="2900" dirty="0" smtClean="0"/>
          </a:p>
          <a:p>
            <a:pPr lvl="1"/>
            <a:r>
              <a:rPr lang="ja-JP" altLang="en-US" sz="2900" dirty="0" smtClean="0"/>
              <a:t>シャワー</a:t>
            </a:r>
            <a:r>
              <a:rPr lang="ja-JP" altLang="en-US" sz="2900" dirty="0"/>
              <a:t>：</a:t>
            </a:r>
            <a:r>
              <a:rPr lang="en-US" altLang="ja-JP" sz="2900" dirty="0"/>
              <a:t>10</a:t>
            </a:r>
            <a:r>
              <a:rPr lang="ja-JP" altLang="en-US" sz="2900" dirty="0"/>
              <a:t>人に</a:t>
            </a:r>
            <a:r>
              <a:rPr lang="en-US" altLang="ja-JP" sz="2900" dirty="0"/>
              <a:t>1</a:t>
            </a:r>
            <a:r>
              <a:rPr lang="ja-JP" altLang="en-US" sz="2900" dirty="0"/>
              <a:t>台</a:t>
            </a:r>
            <a:r>
              <a:rPr lang="ja-JP" altLang="en-US" sz="2900" dirty="0" smtClean="0"/>
              <a:t>程度</a:t>
            </a:r>
            <a:endParaRPr lang="ja-JP" altLang="en-US" sz="2900" dirty="0"/>
          </a:p>
          <a:p>
            <a:pPr lvl="1"/>
            <a:r>
              <a:rPr lang="ja-JP" altLang="en-US" sz="2900" dirty="0"/>
              <a:t>プライバシー：ほぼなし（宿泊施設は男女別</a:t>
            </a:r>
            <a:r>
              <a:rPr lang="ja-JP" altLang="en-US" sz="2900" dirty="0" smtClean="0"/>
              <a:t>）</a:t>
            </a:r>
            <a:endParaRPr lang="en-US" altLang="ja-JP" sz="2900" dirty="0" smtClean="0"/>
          </a:p>
          <a:p>
            <a:pPr lvl="1"/>
            <a:r>
              <a:rPr lang="ja-JP" altLang="en-US" sz="2900" dirty="0" smtClean="0"/>
              <a:t>寝具：枕</a:t>
            </a:r>
            <a:r>
              <a:rPr lang="en-US" altLang="ja-JP" sz="2900" dirty="0" smtClean="0"/>
              <a:t>+</a:t>
            </a:r>
            <a:r>
              <a:rPr lang="ja-JP" altLang="en-US" sz="2900" dirty="0" smtClean="0"/>
              <a:t>敷布団</a:t>
            </a:r>
            <a:r>
              <a:rPr lang="en-US" altLang="ja-JP" sz="2900" dirty="0" smtClean="0"/>
              <a:t>+</a:t>
            </a:r>
            <a:r>
              <a:rPr lang="ja-JP" altLang="en-US" sz="2900" dirty="0" smtClean="0"/>
              <a:t>掛布団</a:t>
            </a:r>
            <a:endParaRPr lang="en-US" altLang="ja-JP" sz="2900" dirty="0" smtClean="0"/>
          </a:p>
          <a:p>
            <a:r>
              <a:rPr lang="ja-JP" altLang="en-US" sz="3200" dirty="0"/>
              <a:t>ビジネスホテル</a:t>
            </a:r>
            <a:r>
              <a:rPr lang="ja-JP" altLang="en-US" sz="3200" dirty="0" smtClean="0"/>
              <a:t>と同等のもの</a:t>
            </a:r>
            <a:endParaRPr lang="ja-JP" altLang="en-US" sz="3200" dirty="0"/>
          </a:p>
          <a:p>
            <a:pPr lvl="1"/>
            <a:r>
              <a:rPr lang="ja-JP" altLang="en-US" sz="2900" dirty="0" smtClean="0"/>
              <a:t>無料</a:t>
            </a:r>
            <a:r>
              <a:rPr lang="en-US" altLang="ja-JP" sz="2900" dirty="0" err="1" smtClean="0"/>
              <a:t>WiFi</a:t>
            </a:r>
            <a:endParaRPr lang="en-US" altLang="ja-JP" sz="2900" dirty="0" smtClean="0"/>
          </a:p>
          <a:p>
            <a:r>
              <a:rPr lang="ja-JP" altLang="en-US" sz="3200" dirty="0" smtClean="0"/>
              <a:t>ビジネスホテルよりも増やしたもの</a:t>
            </a:r>
            <a:endParaRPr lang="ja-JP" altLang="en-US" sz="3200" dirty="0"/>
          </a:p>
          <a:p>
            <a:pPr lvl="1"/>
            <a:r>
              <a:rPr lang="ja-JP" altLang="en-US" sz="2900" dirty="0"/>
              <a:t>大学生チームとのマッチメイキング：可能な限り手配</a:t>
            </a:r>
          </a:p>
          <a:p>
            <a:pPr lvl="1"/>
            <a:r>
              <a:rPr lang="ja-JP" altLang="en-US" sz="2900" dirty="0" smtClean="0"/>
              <a:t>体育会学生ボランティアの夜間警備</a:t>
            </a:r>
          </a:p>
          <a:p>
            <a:pPr lvl="1"/>
            <a:r>
              <a:rPr lang="ja-JP" altLang="en-US" sz="2900" dirty="0" smtClean="0"/>
              <a:t>学食の解放（朝</a:t>
            </a:r>
            <a:r>
              <a:rPr lang="en-US" altLang="ja-JP" sz="2900" dirty="0" smtClean="0"/>
              <a:t>7</a:t>
            </a:r>
            <a:r>
              <a:rPr lang="ja-JP" altLang="en-US" sz="2900" dirty="0" smtClean="0"/>
              <a:t>時～</a:t>
            </a:r>
            <a:r>
              <a:rPr lang="en-US" altLang="ja-JP" sz="2900" dirty="0" smtClean="0"/>
              <a:t>8</a:t>
            </a:r>
            <a:r>
              <a:rPr lang="ja-JP" altLang="en-US" sz="2900" dirty="0" smtClean="0"/>
              <a:t>時、夜</a:t>
            </a:r>
            <a:r>
              <a:rPr lang="en-US" altLang="ja-JP" sz="2900" dirty="0" smtClean="0"/>
              <a:t>7</a:t>
            </a:r>
            <a:r>
              <a:rPr lang="ja-JP" altLang="en-US" sz="2900" dirty="0" smtClean="0"/>
              <a:t>時から</a:t>
            </a:r>
            <a:r>
              <a:rPr lang="en-US" altLang="ja-JP" sz="2900" dirty="0" smtClean="0"/>
              <a:t>9</a:t>
            </a:r>
            <a:r>
              <a:rPr lang="ja-JP" altLang="en-US" sz="2900" dirty="0" smtClean="0"/>
              <a:t>時）</a:t>
            </a:r>
          </a:p>
          <a:p>
            <a:pPr lvl="2"/>
            <a:r>
              <a:rPr lang="en-US" altLang="ja-JP" sz="2700" dirty="0" smtClean="0"/>
              <a:t>1</a:t>
            </a:r>
            <a:r>
              <a:rPr lang="ja-JP" altLang="en-US" sz="2700" dirty="0" smtClean="0"/>
              <a:t>食</a:t>
            </a:r>
            <a:r>
              <a:rPr lang="en-US" altLang="ja-JP" sz="2700" dirty="0" smtClean="0"/>
              <a:t>500</a:t>
            </a:r>
            <a:r>
              <a:rPr lang="ja-JP" altLang="en-US" sz="2700" dirty="0" smtClean="0"/>
              <a:t>円以下</a:t>
            </a:r>
            <a:endParaRPr lang="en-US" altLang="ja-JP" sz="2700" dirty="0" smtClean="0"/>
          </a:p>
          <a:p>
            <a:pPr lvl="2"/>
            <a:r>
              <a:rPr kumimoji="1" lang="en-US" altLang="ja-JP" sz="2700" dirty="0" smtClean="0"/>
              <a:t>1</a:t>
            </a:r>
            <a:r>
              <a:rPr kumimoji="1" lang="ja-JP" altLang="en-US" sz="2700" dirty="0" smtClean="0"/>
              <a:t>泊</a:t>
            </a:r>
            <a:r>
              <a:rPr kumimoji="1" lang="en-US" altLang="ja-JP" sz="2700" dirty="0" smtClean="0"/>
              <a:t>2</a:t>
            </a:r>
            <a:r>
              <a:rPr kumimoji="1" lang="ja-JP" altLang="en-US" sz="2700" dirty="0" smtClean="0"/>
              <a:t>食付</a:t>
            </a:r>
            <a:r>
              <a:rPr kumimoji="1" lang="en-US" altLang="ja-JP" sz="2700" dirty="0" smtClean="0"/>
              <a:t>2000</a:t>
            </a:r>
            <a:r>
              <a:rPr kumimoji="1" lang="ja-JP" altLang="en-US" sz="2700" dirty="0" smtClean="0"/>
              <a:t>円以下</a:t>
            </a:r>
            <a:endParaRPr kumimoji="1" lang="ja-JP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46422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947279" cy="1280890"/>
          </a:xfrm>
        </p:spPr>
        <p:txBody>
          <a:bodyPr>
            <a:noAutofit/>
          </a:bodyPr>
          <a:lstStyle/>
          <a:p>
            <a:r>
              <a:rPr kumimoji="1" lang="ja-JP" altLang="en-US" sz="4000" dirty="0" smtClean="0"/>
              <a:t>「学泊」はブルーオーシャンを創造した</a:t>
            </a:r>
            <a:endParaRPr kumimoji="1" lang="ja-JP" altLang="en-US" sz="4000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903553"/>
              </p:ext>
            </p:extLst>
          </p:nvPr>
        </p:nvGraphicFramePr>
        <p:xfrm>
          <a:off x="539552" y="2132856"/>
          <a:ext cx="828092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291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59632" y="539463"/>
            <a:ext cx="7884368" cy="1425275"/>
          </a:xfrm>
        </p:spPr>
        <p:txBody>
          <a:bodyPr>
            <a:noAutofit/>
          </a:bodyPr>
          <a:lstStyle/>
          <a:p>
            <a:r>
              <a:rPr lang="en-US" altLang="ja-JP" sz="2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Feasibility Study1</a:t>
            </a:r>
            <a:r>
              <a:rPr lang="en-US" altLang="ja-JP" sz="4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/>
            </a:r>
            <a:br>
              <a:rPr lang="en-US" altLang="ja-JP" sz="4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</a:br>
            <a:r>
              <a:rPr lang="ja-JP" altLang="en-US" sz="4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学生ボランティアは集まるのか？</a:t>
            </a:r>
            <a:r>
              <a:rPr lang="en-US" altLang="ja-JP" sz="4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/>
            </a:r>
            <a:br>
              <a:rPr lang="en-US" altLang="ja-JP" sz="40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</a:br>
            <a:r>
              <a:rPr lang="ja-JP" altLang="en-US" sz="32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学生にアンケート調査を実施</a:t>
            </a:r>
            <a:endParaRPr kumimoji="1" lang="ja-JP" altLang="en-US" sz="3200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2388950"/>
            <a:ext cx="7419894" cy="4293096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611557" y="1988840"/>
            <a:ext cx="88924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Q</a:t>
            </a:r>
            <a:r>
              <a:rPr lang="en-US" altLang="ja-JP" sz="2000" dirty="0" smtClean="0"/>
              <a:t>.</a:t>
            </a:r>
            <a:r>
              <a:rPr lang="ja-JP" altLang="en-US" sz="2000" dirty="0" smtClean="0"/>
              <a:t>あなたは、「学泊」にボランティアとして参加したいと思いますか？</a:t>
            </a:r>
            <a:endParaRPr kumimoji="1" lang="ja-JP" altLang="en-US" sz="20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68930" y="6173818"/>
            <a:ext cx="3888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回答者：京都</a:t>
            </a:r>
            <a:r>
              <a:rPr lang="ja-JP" altLang="en-US" sz="1400" dirty="0"/>
              <a:t>産業大学経営学部学生　</a:t>
            </a:r>
            <a:r>
              <a:rPr lang="en-US" altLang="ja-JP" sz="1400" dirty="0"/>
              <a:t>281</a:t>
            </a:r>
            <a:r>
              <a:rPr lang="ja-JP" altLang="en-US" sz="1400" dirty="0"/>
              <a:t>人</a:t>
            </a:r>
          </a:p>
        </p:txBody>
      </p:sp>
      <p:sp>
        <p:nvSpPr>
          <p:cNvPr id="8" name="星 6 7"/>
          <p:cNvSpPr/>
          <p:nvPr/>
        </p:nvSpPr>
        <p:spPr>
          <a:xfrm>
            <a:off x="4139952" y="2330975"/>
            <a:ext cx="4158204" cy="144016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/>
              <a:t>29%</a:t>
            </a:r>
            <a:r>
              <a:rPr lang="ja-JP" altLang="en-US" b="1" dirty="0"/>
              <a:t>の学生が参加したいと回答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332293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07704" y="404664"/>
            <a:ext cx="7019287" cy="1280890"/>
          </a:xfrm>
        </p:spPr>
        <p:txBody>
          <a:bodyPr>
            <a:noAutofit/>
          </a:bodyPr>
          <a:lstStyle/>
          <a:p>
            <a:r>
              <a:rPr lang="en-US" altLang="ja-JP" sz="2400" dirty="0"/>
              <a:t>Feasibility </a:t>
            </a:r>
            <a:r>
              <a:rPr lang="en-US" altLang="ja-JP" sz="2400" dirty="0" smtClean="0"/>
              <a:t>Study2</a:t>
            </a:r>
            <a:r>
              <a:rPr lang="en-US" altLang="ja-JP" sz="4000" dirty="0"/>
              <a:t/>
            </a:r>
            <a:br>
              <a:rPr lang="en-US" altLang="ja-JP" sz="4000" dirty="0"/>
            </a:br>
            <a:r>
              <a:rPr kumimoji="1" lang="ja-JP" altLang="en-US" sz="4000" dirty="0" smtClean="0"/>
              <a:t>大学の協力は得られるのか？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331640" y="1628800"/>
            <a:ext cx="7632848" cy="4608512"/>
          </a:xfrm>
        </p:spPr>
        <p:txBody>
          <a:bodyPr>
            <a:normAutofit fontScale="62500" lnSpcReduction="20000"/>
          </a:bodyPr>
          <a:lstStyle/>
          <a:p>
            <a:r>
              <a:rPr kumimoji="1" lang="ja-JP" altLang="en-US" sz="4500" dirty="0" smtClean="0"/>
              <a:t>京都産業大学、ベテラン事務職員の方に　インタビュー調査を実施</a:t>
            </a:r>
            <a:endParaRPr kumimoji="1" lang="en-US" altLang="ja-JP" sz="4500" dirty="0" smtClean="0"/>
          </a:p>
          <a:p>
            <a:pPr lvl="1"/>
            <a:r>
              <a:rPr lang="ja-JP" altLang="en-US" sz="2600" dirty="0" smtClean="0"/>
              <a:t>関西地域の活性化という公共的な活動であり、また学生ボランティアに　運営を行わせるなど教育的意義を持つ事業であるため、協力の要請が　　あれば、大学は前向きに検討するであろう。ただし実行に移すためには　以下の解決しなければいけない複数の問題が存在するため、事業の実現は決して容易ではないと考える</a:t>
            </a:r>
            <a:endParaRPr lang="en-US" altLang="ja-JP" sz="2600" dirty="0" smtClean="0"/>
          </a:p>
          <a:p>
            <a:pPr lvl="2"/>
            <a:r>
              <a:rPr kumimoji="1" lang="ja-JP" altLang="en-US" sz="2400" dirty="0"/>
              <a:t>大学</a:t>
            </a:r>
            <a:r>
              <a:rPr kumimoji="1" lang="ja-JP" altLang="en-US" sz="2400" dirty="0" smtClean="0"/>
              <a:t>の</a:t>
            </a:r>
            <a:r>
              <a:rPr kumimoji="1" lang="ja-JP" altLang="en-US" sz="2400" dirty="0"/>
              <a:t>定款</a:t>
            </a:r>
            <a:r>
              <a:rPr kumimoji="1" lang="ja-JP" altLang="en-US" sz="2400" dirty="0" smtClean="0"/>
              <a:t>の変更が必要</a:t>
            </a:r>
            <a:endParaRPr kumimoji="1" lang="en-US" altLang="ja-JP" sz="2400" dirty="0" smtClean="0"/>
          </a:p>
          <a:p>
            <a:pPr lvl="2"/>
            <a:r>
              <a:rPr lang="ja-JP" altLang="en-US" sz="2400" dirty="0" smtClean="0"/>
              <a:t>保健所</a:t>
            </a:r>
            <a:r>
              <a:rPr lang="ja-JP" altLang="en-US" sz="2400" dirty="0"/>
              <a:t>へ旅館業許可申請書の提出が</a:t>
            </a:r>
            <a:r>
              <a:rPr lang="ja-JP" altLang="en-US" sz="2400" dirty="0" smtClean="0"/>
              <a:t>必要</a:t>
            </a:r>
            <a:endParaRPr kumimoji="1" lang="en-US" altLang="ja-JP" sz="2400" dirty="0" smtClean="0"/>
          </a:p>
          <a:p>
            <a:pPr lvl="2"/>
            <a:r>
              <a:rPr lang="ja-JP" altLang="en-US" sz="2400" dirty="0"/>
              <a:t>京都産業大学</a:t>
            </a:r>
            <a:r>
              <a:rPr lang="ja-JP" altLang="en-US" sz="2400" dirty="0" smtClean="0"/>
              <a:t>の場合、体育館は区の避難所に指定されているため、宿泊所として使用することはできない。そのため、宿泊所には教室を当てることになるが、その場合、昼間の布団等の備品の置場の確保、授業の邪魔に　ならないオペレーションの開発など解決すべき問題は多い</a:t>
            </a:r>
            <a:endParaRPr lang="en-US" altLang="ja-JP" sz="2400" dirty="0" smtClean="0"/>
          </a:p>
          <a:p>
            <a:endParaRPr lang="en-US" altLang="ja-JP" sz="2800" dirty="0"/>
          </a:p>
          <a:p>
            <a:r>
              <a:rPr lang="ja-JP" altLang="en-US" sz="4500" dirty="0" smtClean="0"/>
              <a:t>熱意と知恵で道は開ける！</a:t>
            </a:r>
            <a:endParaRPr lang="en-US" altLang="ja-JP" sz="4500" dirty="0" smtClean="0"/>
          </a:p>
          <a:p>
            <a:pPr lvl="2"/>
            <a:endParaRPr kumimoji="1" lang="ja-JP" altLang="en-US" sz="2400" dirty="0"/>
          </a:p>
        </p:txBody>
      </p:sp>
      <p:sp>
        <p:nvSpPr>
          <p:cNvPr id="4" name="下矢印 3"/>
          <p:cNvSpPr/>
          <p:nvPr/>
        </p:nvSpPr>
        <p:spPr>
          <a:xfrm>
            <a:off x="3273785" y="5013176"/>
            <a:ext cx="86409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52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4000" dirty="0" smtClean="0"/>
              <a:t>「学泊」とは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525963"/>
          </a:xfrm>
        </p:spPr>
        <p:txBody>
          <a:bodyPr/>
          <a:lstStyle/>
          <a:p>
            <a:r>
              <a:rPr kumimoji="1" lang="ja-JP" altLang="en-US" sz="2800" dirty="0" smtClean="0"/>
              <a:t>授業で使用ない夜間に、大学を宿泊施設として　利用すること</a:t>
            </a:r>
            <a:endParaRPr kumimoji="1" lang="en-US" altLang="ja-JP" sz="2800" dirty="0" smtClean="0"/>
          </a:p>
          <a:p>
            <a:pPr lvl="1"/>
            <a:r>
              <a:rPr lang="ja-JP" altLang="en-US" sz="2800" dirty="0" smtClean="0"/>
              <a:t>既存</a:t>
            </a:r>
            <a:r>
              <a:rPr lang="ja-JP" altLang="en-US" sz="2800" dirty="0"/>
              <a:t>の大学施設</a:t>
            </a:r>
            <a:r>
              <a:rPr lang="en-US" altLang="ja-JP" sz="2800" dirty="0"/>
              <a:t>(</a:t>
            </a:r>
            <a:r>
              <a:rPr lang="ja-JP" altLang="en-US" sz="2800" dirty="0"/>
              <a:t>体育館、教室、食堂等</a:t>
            </a:r>
            <a:r>
              <a:rPr lang="en-US" altLang="ja-JP" sz="2800" dirty="0"/>
              <a:t>)</a:t>
            </a:r>
            <a:r>
              <a:rPr lang="ja-JP" altLang="en-US" sz="2800" dirty="0" smtClean="0"/>
              <a:t>の　　未利用</a:t>
            </a:r>
            <a:r>
              <a:rPr lang="ja-JP" altLang="en-US" sz="2800" dirty="0"/>
              <a:t>時間</a:t>
            </a:r>
            <a:r>
              <a:rPr lang="ja-JP" altLang="en-US" sz="2800" dirty="0" smtClean="0"/>
              <a:t>と、大学生</a:t>
            </a:r>
            <a:r>
              <a:rPr lang="ja-JP" altLang="en-US" sz="2800" dirty="0"/>
              <a:t>ボランティアを活用</a:t>
            </a:r>
            <a:r>
              <a:rPr lang="ja-JP" altLang="en-US" sz="2800" dirty="0" smtClean="0"/>
              <a:t>し　海外</a:t>
            </a:r>
            <a:r>
              <a:rPr lang="ja-JP" altLang="en-US" sz="2800" dirty="0"/>
              <a:t>参加者用の宿泊施設を創造</a:t>
            </a:r>
            <a:r>
              <a:rPr lang="ja-JP" altLang="en-US" sz="2800" dirty="0" smtClean="0"/>
              <a:t>する</a:t>
            </a:r>
            <a:endParaRPr lang="en-US" altLang="ja-JP" sz="2800" dirty="0" smtClean="0"/>
          </a:p>
          <a:p>
            <a:pPr lvl="2"/>
            <a:r>
              <a:rPr lang="en-US" altLang="ja-JP" sz="2600" dirty="0" smtClean="0"/>
              <a:t>1</a:t>
            </a:r>
            <a:r>
              <a:rPr lang="ja-JP" altLang="en-US" sz="2600" dirty="0" smtClean="0"/>
              <a:t>日の収容人数：</a:t>
            </a:r>
            <a:r>
              <a:rPr lang="en-US" altLang="ja-JP" sz="2600" dirty="0" smtClean="0"/>
              <a:t>5000</a:t>
            </a:r>
            <a:r>
              <a:rPr lang="ja-JP" altLang="en-US" sz="2600" dirty="0" smtClean="0"/>
              <a:t>人</a:t>
            </a:r>
            <a:endParaRPr lang="en-US" altLang="ja-JP" sz="2600" dirty="0"/>
          </a:p>
          <a:p>
            <a:pPr lvl="2"/>
            <a:r>
              <a:rPr lang="ja-JP" altLang="en-US" sz="2600" dirty="0"/>
              <a:t>利用時間：夜</a:t>
            </a:r>
            <a:r>
              <a:rPr lang="en-US" altLang="ja-JP" sz="2600" dirty="0"/>
              <a:t>8</a:t>
            </a:r>
            <a:r>
              <a:rPr lang="ja-JP" altLang="en-US" sz="2600" dirty="0"/>
              <a:t>時～朝</a:t>
            </a:r>
            <a:r>
              <a:rPr lang="en-US" altLang="ja-JP" sz="2600" dirty="0"/>
              <a:t>8</a:t>
            </a:r>
            <a:r>
              <a:rPr lang="ja-JP" altLang="en-US" sz="2600" dirty="0" smtClean="0"/>
              <a:t>時</a:t>
            </a:r>
            <a:endParaRPr lang="en-US" altLang="ja-JP" sz="2600" dirty="0"/>
          </a:p>
          <a:p>
            <a:pPr lvl="2"/>
            <a:r>
              <a:rPr lang="ja-JP" altLang="en-US" sz="2600" dirty="0"/>
              <a:t>運営：学生ボランティア</a:t>
            </a:r>
            <a:endParaRPr lang="en-US" altLang="ja-JP" sz="2600" dirty="0"/>
          </a:p>
          <a:p>
            <a:pPr lvl="1"/>
            <a:endParaRPr lang="en-US" altLang="ja-JP" sz="2600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6880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19672" y="2348881"/>
            <a:ext cx="7272808" cy="2160240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ご清聴ありがとう</a:t>
            </a:r>
            <a:r>
              <a:rPr kumimoji="1" lang="ja-JP" altLang="en-US" sz="3600" dirty="0" smtClean="0"/>
              <a:t>ございました！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635896" y="5726024"/>
            <a:ext cx="6600451" cy="1126283"/>
          </a:xfrm>
        </p:spPr>
        <p:txBody>
          <a:bodyPr>
            <a:normAutofit/>
          </a:bodyPr>
          <a:lstStyle/>
          <a:p>
            <a:r>
              <a:rPr kumimoji="1" lang="ja-JP" altLang="en-US" sz="2000" dirty="0" smtClean="0"/>
              <a:t>京都産業</a:t>
            </a:r>
            <a:r>
              <a:rPr kumimoji="1" lang="ja-JP" altLang="en-US" sz="2000" dirty="0" smtClean="0"/>
              <a:t>大学経営</a:t>
            </a:r>
            <a:r>
              <a:rPr kumimoji="1" lang="ja-JP" altLang="en-US" sz="2000" dirty="0" smtClean="0"/>
              <a:t>学部　箕輪ゼミ　</a:t>
            </a:r>
            <a:r>
              <a:rPr kumimoji="1" lang="en-US" altLang="ja-JP" sz="2000" dirty="0" smtClean="0"/>
              <a:t>B</a:t>
            </a:r>
            <a:r>
              <a:rPr kumimoji="1" lang="ja-JP" altLang="en-US" sz="2000" dirty="0" smtClean="0"/>
              <a:t>チーム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79545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 smtClean="0"/>
              <a:t>目的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/>
          <a:lstStyle/>
          <a:p>
            <a:r>
              <a:rPr kumimoji="1" lang="ja-JP" altLang="en-US" sz="2800" dirty="0" smtClean="0"/>
              <a:t>宿泊施設</a:t>
            </a:r>
            <a:r>
              <a:rPr lang="ja-JP" altLang="en-US" sz="2800" dirty="0" smtClean="0"/>
              <a:t>の創出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安価な宿泊施設の提供</a:t>
            </a:r>
            <a:endParaRPr lang="en-US" altLang="ja-JP" sz="2800" dirty="0" smtClean="0"/>
          </a:p>
          <a:p>
            <a:endParaRPr lang="en-US" altLang="ja-JP" dirty="0"/>
          </a:p>
          <a:p>
            <a:r>
              <a:rPr lang="ja-JP" altLang="en-US" sz="2800" dirty="0" smtClean="0">
                <a:solidFill>
                  <a:srgbClr val="FF0000"/>
                </a:solidFill>
              </a:rPr>
              <a:t>海外からの参加を促進し、 関西</a:t>
            </a:r>
            <a:r>
              <a:rPr lang="ja-JP" altLang="en-US" sz="2800" dirty="0">
                <a:solidFill>
                  <a:srgbClr val="FF0000"/>
                </a:solidFill>
              </a:rPr>
              <a:t>ワールドマスターズゲームズ</a:t>
            </a:r>
            <a:r>
              <a:rPr lang="en-US" altLang="ja-JP" sz="2800" dirty="0" smtClean="0">
                <a:solidFill>
                  <a:srgbClr val="FF0000"/>
                </a:solidFill>
              </a:rPr>
              <a:t>2021</a:t>
            </a:r>
            <a:r>
              <a:rPr lang="ja-JP" altLang="en-US" sz="2800" dirty="0" smtClean="0">
                <a:solidFill>
                  <a:srgbClr val="FF0000"/>
                </a:solidFill>
              </a:rPr>
              <a:t>の成功をサポートする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pPr lvl="1"/>
            <a:endParaRPr lang="en-US" altLang="ja-JP" dirty="0" smtClean="0">
              <a:solidFill>
                <a:srgbClr val="FF0000"/>
              </a:solidFill>
            </a:endParaRPr>
          </a:p>
          <a:p>
            <a:endParaRPr lang="en-US" altLang="ja-JP" dirty="0" smtClean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>
          <a:xfrm>
            <a:off x="1945201" y="2737074"/>
            <a:ext cx="86409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486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ja-JP" altLang="en-US" sz="4000" dirty="0"/>
              <a:t>宿泊施設</a:t>
            </a:r>
            <a:r>
              <a:rPr lang="ja-JP" altLang="en-US" sz="4000" dirty="0" smtClean="0"/>
              <a:t>の創出の必要性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99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3648" y="620688"/>
            <a:ext cx="7560839" cy="1280890"/>
          </a:xfrm>
        </p:spPr>
        <p:txBody>
          <a:bodyPr>
            <a:noAutofit/>
          </a:bodyPr>
          <a:lstStyle/>
          <a:p>
            <a:r>
              <a:rPr lang="ja-JP" altLang="en-US" sz="4000" dirty="0"/>
              <a:t>関西</a:t>
            </a:r>
            <a:r>
              <a:rPr lang="ja-JP" altLang="en-US" sz="4000" dirty="0" smtClean="0"/>
              <a:t>の</a:t>
            </a:r>
            <a:r>
              <a:rPr lang="ja-JP" altLang="en-US" sz="4000" dirty="0"/>
              <a:t>ホテル</a:t>
            </a:r>
            <a:r>
              <a:rPr lang="ja-JP" altLang="en-US" sz="4000" dirty="0" smtClean="0"/>
              <a:t>は</a:t>
            </a:r>
            <a:r>
              <a:rPr lang="ja-JP" altLang="en-US" sz="4000" dirty="0"/>
              <a:t>すで</a:t>
            </a:r>
            <a:r>
              <a:rPr lang="ja-JP" altLang="en-US" sz="4000" dirty="0" smtClean="0"/>
              <a:t>に満杯！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47664" y="1556792"/>
            <a:ext cx="7416825" cy="1872208"/>
          </a:xfrm>
        </p:spPr>
        <p:txBody>
          <a:bodyPr>
            <a:normAutofit/>
          </a:bodyPr>
          <a:lstStyle/>
          <a:p>
            <a:r>
              <a:rPr lang="en-US" altLang="ja-JP" sz="2800" dirty="0"/>
              <a:t>2015</a:t>
            </a:r>
            <a:r>
              <a:rPr lang="ja-JP" altLang="en-US" sz="2800" dirty="0"/>
              <a:t>年</a:t>
            </a:r>
            <a:r>
              <a:rPr lang="ja-JP" altLang="en-US" sz="2800" dirty="0" smtClean="0"/>
              <a:t>ホテル</a:t>
            </a:r>
            <a:r>
              <a:rPr lang="ja-JP" altLang="en-US" sz="2800" dirty="0"/>
              <a:t>等宿泊</a:t>
            </a:r>
            <a:r>
              <a:rPr lang="ja-JP" altLang="en-US" sz="2800" dirty="0" smtClean="0"/>
              <a:t>施設</a:t>
            </a:r>
            <a:r>
              <a:rPr kumimoji="1" lang="ja-JP" altLang="en-US" sz="2800" dirty="0" smtClean="0"/>
              <a:t>の客室稼働率</a:t>
            </a:r>
            <a:endParaRPr lang="en-US" altLang="ja-JP" sz="2800" dirty="0"/>
          </a:p>
          <a:p>
            <a:pPr lvl="1"/>
            <a:r>
              <a:rPr lang="ja-JP" altLang="en-US" sz="2800" dirty="0" smtClean="0">
                <a:solidFill>
                  <a:srgbClr val="FF0000"/>
                </a:solidFill>
              </a:rPr>
              <a:t>大阪</a:t>
            </a:r>
            <a:r>
              <a:rPr lang="ja-JP" altLang="en-US" sz="2800" dirty="0"/>
              <a:t>：</a:t>
            </a:r>
            <a:r>
              <a:rPr lang="en-US" altLang="ja-JP" sz="2800" dirty="0" smtClean="0">
                <a:solidFill>
                  <a:srgbClr val="FF0000"/>
                </a:solidFill>
              </a:rPr>
              <a:t>2</a:t>
            </a:r>
            <a:r>
              <a:rPr lang="ja-JP" altLang="en-US" sz="2800" dirty="0" smtClean="0">
                <a:solidFill>
                  <a:srgbClr val="FF0000"/>
                </a:solidFill>
              </a:rPr>
              <a:t>年連続第</a:t>
            </a:r>
            <a:r>
              <a:rPr lang="en-US" altLang="ja-JP" sz="2800" dirty="0" smtClean="0">
                <a:solidFill>
                  <a:srgbClr val="FF0000"/>
                </a:solidFill>
              </a:rPr>
              <a:t>1</a:t>
            </a:r>
            <a:r>
              <a:rPr lang="ja-JP" altLang="en-US" sz="2800" dirty="0" smtClean="0">
                <a:solidFill>
                  <a:srgbClr val="FF0000"/>
                </a:solidFill>
              </a:rPr>
              <a:t>位</a:t>
            </a:r>
            <a:endParaRPr lang="en-US" altLang="ja-JP" sz="28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800" dirty="0" smtClean="0">
                <a:solidFill>
                  <a:srgbClr val="FF0000"/>
                </a:solidFill>
              </a:rPr>
              <a:t>京都</a:t>
            </a:r>
            <a:r>
              <a:rPr lang="ja-JP" altLang="en-US" sz="2800" dirty="0"/>
              <a:t>：</a:t>
            </a:r>
            <a:r>
              <a:rPr lang="ja-JP" altLang="en-US" sz="2800" dirty="0" smtClean="0">
                <a:solidFill>
                  <a:srgbClr val="FF0000"/>
                </a:solidFill>
              </a:rPr>
              <a:t>第</a:t>
            </a:r>
            <a:r>
              <a:rPr lang="en-US" altLang="ja-JP" sz="2800" dirty="0" smtClean="0">
                <a:solidFill>
                  <a:srgbClr val="FF0000"/>
                </a:solidFill>
              </a:rPr>
              <a:t>3</a:t>
            </a:r>
            <a:r>
              <a:rPr lang="ja-JP" altLang="en-US" sz="2800" dirty="0" smtClean="0">
                <a:solidFill>
                  <a:srgbClr val="FF0000"/>
                </a:solidFill>
              </a:rPr>
              <a:t>位</a:t>
            </a:r>
            <a:endParaRPr lang="en-US" altLang="ja-JP" sz="2800" dirty="0" smtClean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64862"/>
              </p:ext>
            </p:extLst>
          </p:nvPr>
        </p:nvGraphicFramePr>
        <p:xfrm>
          <a:off x="827584" y="3068960"/>
          <a:ext cx="7560838" cy="31683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2158"/>
                <a:gridCol w="1104780"/>
                <a:gridCol w="1104780"/>
                <a:gridCol w="1104780"/>
                <a:gridCol w="1104780"/>
                <a:gridCol w="1104780"/>
                <a:gridCol w="1104780"/>
              </a:tblGrid>
              <a:tr h="700803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全体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旅館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</a:rPr>
                        <a:t>リゾートホテル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>
                          <a:effectLst/>
                        </a:rPr>
                        <a:t>ビジネスホテル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u="none" strike="noStrike">
                          <a:effectLst/>
                        </a:rPr>
                        <a:t>シティホテル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簡易宿所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41125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全国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60.5%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37.8%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57.3%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75.1%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79.9%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27.3%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41125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1.</a:t>
                      </a:r>
                      <a:r>
                        <a:rPr lang="ja-JP" altLang="en-US" sz="11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大阪府</a:t>
                      </a:r>
                      <a:endParaRPr lang="ja-JP" alt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1" u="none" strike="noStrike" dirty="0">
                          <a:effectLst/>
                        </a:rPr>
                        <a:t>85.2%</a:t>
                      </a:r>
                      <a:endParaRPr lang="en-US" altLang="ja-JP" sz="11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50.7%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91.4%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87.7%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88.1%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58.5%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41125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 dirty="0" smtClean="0">
                          <a:effectLst/>
                        </a:rPr>
                        <a:t>2.</a:t>
                      </a:r>
                      <a:r>
                        <a:rPr lang="ja-JP" altLang="en-US" sz="1100" u="none" strike="noStrike" dirty="0" smtClean="0">
                          <a:effectLst/>
                        </a:rPr>
                        <a:t>東京都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82.3%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61.5%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76.4%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86.3%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83.3%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63.5%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41125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3.</a:t>
                      </a:r>
                      <a:r>
                        <a:rPr lang="ja-JP" altLang="en-US" sz="11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京都府</a:t>
                      </a:r>
                      <a:endParaRPr lang="ja-JP" alt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1" u="none" strike="noStrike" dirty="0">
                          <a:effectLst/>
                        </a:rPr>
                        <a:t>71.4%</a:t>
                      </a:r>
                      <a:endParaRPr lang="en-US" altLang="ja-JP" sz="11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50.3%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54.8%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84.2%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86.2%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39.2%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41125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 dirty="0" smtClean="0">
                          <a:effectLst/>
                        </a:rPr>
                        <a:t>4.</a:t>
                      </a:r>
                      <a:r>
                        <a:rPr lang="ja-JP" altLang="en-US" sz="1100" u="none" strike="noStrike" dirty="0" smtClean="0">
                          <a:effectLst/>
                        </a:rPr>
                        <a:t>愛知県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70.9%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31.5%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58.7%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78.7%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84.0%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47.3%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411258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 dirty="0" smtClean="0">
                          <a:effectLst/>
                        </a:rPr>
                        <a:t>5.</a:t>
                      </a:r>
                      <a:r>
                        <a:rPr lang="ja-JP" altLang="en-US" sz="1100" u="none" strike="noStrike" dirty="0" smtClean="0">
                          <a:effectLst/>
                        </a:rPr>
                        <a:t>千葉県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70.7%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35.6%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</a:rPr>
                        <a:t>84.1%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73.7%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>
                          <a:effectLst/>
                        </a:rPr>
                        <a:t>82.8%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u="none" strike="noStrike" dirty="0">
                          <a:effectLst/>
                        </a:rPr>
                        <a:t>21.6%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円/楕円 3"/>
          <p:cNvSpPr/>
          <p:nvPr/>
        </p:nvSpPr>
        <p:spPr>
          <a:xfrm>
            <a:off x="2409894" y="4230460"/>
            <a:ext cx="576064" cy="3600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2414113" y="5031920"/>
            <a:ext cx="576064" cy="3600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27584" y="6428363"/>
            <a:ext cx="7632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/>
              <a:t>参照：宿泊</a:t>
            </a:r>
            <a:r>
              <a:rPr lang="ja-JP" altLang="en-US" sz="1200" dirty="0"/>
              <a:t>施設タイプ別客室稼働率（</a:t>
            </a:r>
            <a:r>
              <a:rPr lang="en-US" altLang="ja-JP" sz="1200" dirty="0"/>
              <a:t>2015</a:t>
            </a:r>
            <a:r>
              <a:rPr lang="ja-JP" altLang="en-US" sz="1200" dirty="0"/>
              <a:t>年</a:t>
            </a:r>
            <a:r>
              <a:rPr lang="ja-JP" altLang="en-US" sz="1200" dirty="0" smtClean="0"/>
              <a:t>）観光庁</a:t>
            </a:r>
            <a:r>
              <a:rPr lang="ja-JP" altLang="en-US" sz="1200" dirty="0"/>
              <a:t>「宿泊旅行統計調査」を元に作成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69527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sz="4400" dirty="0" smtClean="0"/>
              <a:t>訪日外国人数急増中！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en-US" altLang="ja-JP" sz="2700" dirty="0" smtClean="0"/>
              <a:t>2015</a:t>
            </a:r>
            <a:r>
              <a:rPr lang="ja-JP" altLang="en-US" sz="2700" dirty="0" smtClean="0"/>
              <a:t>年：</a:t>
            </a:r>
            <a:r>
              <a:rPr lang="en-US" altLang="ja-JP" sz="2700" dirty="0"/>
              <a:t>1973</a:t>
            </a:r>
            <a:r>
              <a:rPr lang="ja-JP" altLang="en-US" sz="2700" dirty="0"/>
              <a:t>万</a:t>
            </a:r>
            <a:r>
              <a:rPr lang="en-US" altLang="ja-JP" sz="2700" dirty="0"/>
              <a:t>7</a:t>
            </a:r>
            <a:r>
              <a:rPr lang="ja-JP" altLang="en-US" sz="2700" dirty="0"/>
              <a:t>千人（前年比</a:t>
            </a:r>
            <a:r>
              <a:rPr lang="en-US" altLang="ja-JP" sz="2700" dirty="0"/>
              <a:t>47,1%</a:t>
            </a:r>
            <a:r>
              <a:rPr lang="ja-JP" altLang="en-US" sz="2700" dirty="0"/>
              <a:t>増</a:t>
            </a:r>
            <a:r>
              <a:rPr lang="ja-JP" altLang="en-US" sz="2700" dirty="0" smtClean="0"/>
              <a:t>）</a:t>
            </a:r>
            <a:r>
              <a:rPr lang="en-US" altLang="ja-JP" sz="2700" dirty="0" smtClean="0"/>
              <a:t/>
            </a:r>
            <a:br>
              <a:rPr lang="en-US" altLang="ja-JP" sz="2700" dirty="0" smtClean="0"/>
            </a:br>
            <a:r>
              <a:rPr lang="en-US" altLang="ja-JP" sz="2700" dirty="0" smtClean="0"/>
              <a:t>2016</a:t>
            </a:r>
            <a:r>
              <a:rPr lang="ja-JP" altLang="en-US" sz="2700" dirty="0" smtClean="0"/>
              <a:t>年：</a:t>
            </a:r>
            <a:r>
              <a:rPr lang="en-US" altLang="ja-JP" sz="2700" dirty="0" smtClean="0"/>
              <a:t>2400</a:t>
            </a:r>
            <a:r>
              <a:rPr lang="ja-JP" altLang="en-US" sz="2700" dirty="0" smtClean="0"/>
              <a:t>万人ペース</a:t>
            </a:r>
            <a:r>
              <a:rPr lang="en-US" altLang="ja-JP" sz="2700" dirty="0" smtClean="0"/>
              <a:t/>
            </a:r>
            <a:br>
              <a:rPr lang="en-US" altLang="ja-JP" sz="2700" dirty="0" smtClean="0"/>
            </a:br>
            <a:r>
              <a:rPr lang="en-US" altLang="ja-JP" sz="2700" dirty="0" smtClean="0"/>
              <a:t>2020</a:t>
            </a:r>
            <a:r>
              <a:rPr lang="ja-JP" altLang="en-US" sz="2700" dirty="0"/>
              <a:t>年：</a:t>
            </a:r>
            <a:r>
              <a:rPr lang="en-US" altLang="ja-JP" sz="2700" dirty="0"/>
              <a:t>4000</a:t>
            </a:r>
            <a:r>
              <a:rPr lang="ja-JP" altLang="en-US" sz="2700" dirty="0"/>
              <a:t>万人突破</a:t>
            </a:r>
            <a:r>
              <a:rPr lang="en-US" altLang="ja-JP" sz="3100" dirty="0" smtClean="0"/>
              <a:t/>
            </a:r>
            <a:br>
              <a:rPr lang="en-US" altLang="ja-JP" sz="3100" dirty="0" smtClean="0"/>
            </a:br>
            <a:r>
              <a:rPr lang="ja-JP" altLang="en-US" sz="3100" dirty="0" smtClean="0"/>
              <a:t>　　　</a:t>
            </a:r>
            <a:endParaRPr kumimoji="1" lang="ja-JP" altLang="en-US" sz="3100" dirty="0"/>
          </a:p>
        </p:txBody>
      </p:sp>
      <p:graphicFrame>
        <p:nvGraphicFramePr>
          <p:cNvPr id="20" name="グラフ 19"/>
          <p:cNvGraphicFramePr/>
          <p:nvPr>
            <p:extLst>
              <p:ext uri="{D42A27DB-BD31-4B8C-83A1-F6EECF244321}">
                <p14:modId xmlns:p14="http://schemas.microsoft.com/office/powerpoint/2010/main" val="2594351345"/>
              </p:ext>
            </p:extLst>
          </p:nvPr>
        </p:nvGraphicFramePr>
        <p:xfrm>
          <a:off x="899592" y="2060848"/>
          <a:ext cx="784887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7740352" y="5949280"/>
            <a:ext cx="864096" cy="288032"/>
          </a:xfrm>
          <a:prstGeom prst="rect">
            <a:avLst/>
          </a:prstGeom>
          <a:solidFill>
            <a:srgbClr val="0070C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bg1"/>
                </a:solidFill>
              </a:rPr>
              <a:t>2020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275856" y="2211988"/>
            <a:ext cx="3312368" cy="288032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563888" y="6361856"/>
            <a:ext cx="77048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/>
              <a:t>参照：日本政府観光局</a:t>
            </a:r>
            <a:r>
              <a:rPr lang="en-US" altLang="ja-JP" sz="1200" dirty="0" smtClean="0"/>
              <a:t>(JINTO)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6579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75656" y="624110"/>
            <a:ext cx="7488831" cy="1436738"/>
          </a:xfrm>
        </p:spPr>
        <p:txBody>
          <a:bodyPr>
            <a:noAutofit/>
          </a:bodyPr>
          <a:lstStyle/>
          <a:p>
            <a:r>
              <a:rPr lang="en-US" altLang="ja-JP" sz="4000" dirty="0" smtClean="0"/>
              <a:t>2021</a:t>
            </a:r>
            <a:r>
              <a:rPr lang="ja-JP" altLang="en-US" sz="4000" dirty="0" smtClean="0"/>
              <a:t>年には関西で史上最大の　ホテル不足が起こる</a:t>
            </a:r>
            <a:r>
              <a:rPr lang="en-US" altLang="ja-JP" sz="4000" dirty="0" smtClean="0"/>
              <a:t>!</a:t>
            </a:r>
            <a:r>
              <a:rPr lang="ja-JP" altLang="en-US" sz="4000" dirty="0" smtClean="0"/>
              <a:t>？</a:t>
            </a:r>
            <a:r>
              <a:rPr lang="ja-JP" altLang="en-US" sz="4000" dirty="0"/>
              <a:t/>
            </a:r>
            <a:br>
              <a:rPr lang="ja-JP" altLang="en-US" sz="4000" dirty="0"/>
            </a:b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925452" y="1674004"/>
            <a:ext cx="695006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2400" dirty="0" smtClean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kumimoji="1" lang="en-US" altLang="ja-JP" sz="2400" dirty="0" smtClean="0"/>
          </a:p>
          <a:p>
            <a:pPr marL="0" indent="0">
              <a:buNone/>
            </a:pPr>
            <a:endParaRPr lang="en-US" altLang="ja-JP" sz="2400" dirty="0" smtClean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800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501498" y="1858754"/>
            <a:ext cx="4934597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 smtClean="0"/>
              <a:t>2020</a:t>
            </a:r>
            <a:r>
              <a:rPr kumimoji="1" lang="ja-JP" altLang="en-US" sz="1400" b="1" dirty="0" smtClean="0"/>
              <a:t>年の訪日外国人数</a:t>
            </a:r>
            <a:r>
              <a:rPr lang="ja-JP" altLang="en-US" sz="1400" b="1" dirty="0" smtClean="0"/>
              <a:t>４００</a:t>
            </a:r>
            <a:r>
              <a:rPr lang="ja-JP" altLang="en-US" sz="1400" b="1" dirty="0"/>
              <a:t>０</a:t>
            </a:r>
            <a:r>
              <a:rPr kumimoji="1" lang="ja-JP" altLang="en-US" sz="1400" b="1" dirty="0" smtClean="0"/>
              <a:t>万人と推計した場合の試算</a:t>
            </a:r>
            <a:endParaRPr kumimoji="1" lang="ja-JP" altLang="en-US" sz="1400" b="1" dirty="0"/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029477"/>
              </p:ext>
            </p:extLst>
          </p:nvPr>
        </p:nvGraphicFramePr>
        <p:xfrm>
          <a:off x="501497" y="2310838"/>
          <a:ext cx="8284264" cy="42280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9547"/>
                <a:gridCol w="1957724"/>
                <a:gridCol w="1937117"/>
                <a:gridCol w="2369876"/>
              </a:tblGrid>
              <a:tr h="290749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不足客室数</a:t>
                      </a:r>
                      <a:r>
                        <a:rPr lang="en-US" altLang="ja-JP" sz="1100" u="none" strike="noStrike">
                          <a:effectLst/>
                        </a:rPr>
                        <a:t>(①)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オープン計画</a:t>
                      </a:r>
                      <a:r>
                        <a:rPr lang="en-US" altLang="ja-JP" sz="1100" u="none" strike="noStrike">
                          <a:effectLst/>
                        </a:rPr>
                        <a:t>(②)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需要バランス</a:t>
                      </a:r>
                      <a:r>
                        <a:rPr lang="en-US" altLang="ja-JP" sz="1100" u="none" strike="noStrike">
                          <a:effectLst/>
                        </a:rPr>
                        <a:t>(①</a:t>
                      </a:r>
                      <a:r>
                        <a:rPr lang="ja-JP" altLang="en-US" sz="1100" u="none" strike="noStrike">
                          <a:effectLst/>
                        </a:rPr>
                        <a:t>ー②</a:t>
                      </a:r>
                      <a:r>
                        <a:rPr lang="en-US" altLang="ja-JP" sz="1100" u="none" strike="noStrike">
                          <a:effectLst/>
                        </a:rPr>
                        <a:t>)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北海道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2.8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▲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1.7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東北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2.1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▲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2.1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関東</a:t>
                      </a:r>
                      <a:r>
                        <a:rPr lang="en-US" altLang="ja-JP" sz="1100" u="none" strike="noStrike">
                          <a:effectLst/>
                        </a:rPr>
                        <a:t>(</a:t>
                      </a:r>
                      <a:r>
                        <a:rPr lang="ja-JP" altLang="en-US" sz="1100" u="none" strike="noStrike">
                          <a:effectLst/>
                        </a:rPr>
                        <a:t>除く東京</a:t>
                      </a:r>
                      <a:r>
                        <a:rPr lang="en-US" altLang="ja-JP" sz="1100" u="none" strike="noStrike">
                          <a:effectLst/>
                        </a:rPr>
                        <a:t>)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7.6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▲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3.6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東京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17.7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13.8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 smtClean="0">
                          <a:effectLst/>
                        </a:rPr>
                        <a:t>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甲信越・北陸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1.7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▲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1.7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東海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4.5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▲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1.4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近畿</a:t>
                      </a:r>
                      <a:r>
                        <a:rPr lang="en-US" altLang="ja-JP" sz="1100" u="none" strike="noStrike">
                          <a:effectLst/>
                        </a:rPr>
                        <a:t>(</a:t>
                      </a:r>
                      <a:r>
                        <a:rPr lang="ja-JP" altLang="en-US" sz="1100" u="none" strike="noStrike">
                          <a:effectLst/>
                        </a:rPr>
                        <a:t>除く大阪</a:t>
                      </a:r>
                      <a:r>
                        <a:rPr lang="en-US" altLang="ja-JP" sz="1100" u="none" strike="noStrike">
                          <a:effectLst/>
                        </a:rPr>
                        <a:t>)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3.2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3.4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▲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0.2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44835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大阪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14.3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4.5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u="none" strike="noStrike" dirty="0">
                          <a:effectLst/>
                        </a:rPr>
                        <a:t>9.8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中国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▲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四国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▲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九州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0.4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1.4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▲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沖縄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0.4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3.8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▲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3.4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2907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>
                          <a:effectLst/>
                        </a:rPr>
                        <a:t>全国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44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48.5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 smtClean="0">
                          <a:effectLst/>
                        </a:rPr>
                        <a:t>▲</a:t>
                      </a:r>
                      <a:r>
                        <a:rPr lang="en-US" altLang="ja-JP" sz="1100" u="none" strike="noStrike" dirty="0" smtClean="0">
                          <a:effectLst/>
                        </a:rPr>
                        <a:t>4.5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8137688" y="1942066"/>
            <a:ext cx="129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(</a:t>
            </a:r>
            <a:r>
              <a:rPr lang="ja-JP" altLang="en-US" dirty="0" smtClean="0"/>
              <a:t>千室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39552" y="6550223"/>
            <a:ext cx="7488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参照：オータパブリケーションズ</a:t>
            </a:r>
            <a:r>
              <a:rPr kumimoji="1" lang="en-US" altLang="ja-JP" sz="1200" dirty="0" smtClean="0"/>
              <a:t>『</a:t>
            </a:r>
            <a:r>
              <a:rPr kumimoji="1" lang="ja-JP" altLang="en-US" sz="1200" dirty="0" smtClean="0"/>
              <a:t>週刊レストラン</a:t>
            </a:r>
            <a:r>
              <a:rPr kumimoji="1" lang="en-US" altLang="ja-JP" sz="1200" dirty="0" smtClean="0"/>
              <a:t>』</a:t>
            </a:r>
            <a:r>
              <a:rPr kumimoji="1" lang="ja-JP" altLang="en-US" sz="1200" dirty="0" smtClean="0"/>
              <a:t>等より、みずほ総合研究所作成</a:t>
            </a:r>
            <a:endParaRPr kumimoji="1" lang="ja-JP" altLang="en-US" sz="1200" dirty="0"/>
          </a:p>
        </p:txBody>
      </p:sp>
      <p:sp>
        <p:nvSpPr>
          <p:cNvPr id="18" name="円/楕円 17"/>
          <p:cNvSpPr/>
          <p:nvPr/>
        </p:nvSpPr>
        <p:spPr>
          <a:xfrm>
            <a:off x="7020272" y="4687668"/>
            <a:ext cx="1117416" cy="36004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940368" y="4687668"/>
            <a:ext cx="1070576" cy="36004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角丸四角形吹き出し 3"/>
          <p:cNvSpPr/>
          <p:nvPr/>
        </p:nvSpPr>
        <p:spPr>
          <a:xfrm>
            <a:off x="7897862" y="3996887"/>
            <a:ext cx="1167057" cy="648583"/>
          </a:xfrm>
          <a:prstGeom prst="wedgeRoundRectCallout">
            <a:avLst>
              <a:gd name="adj1" fmla="val -57281"/>
              <a:gd name="adj2" fmla="val 8777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/>
              <a:t>9800</a:t>
            </a:r>
            <a:r>
              <a:rPr kumimoji="1" lang="ja-JP" altLang="en-US" b="1" dirty="0" smtClean="0"/>
              <a:t>室不足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384042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91680" y="2514601"/>
            <a:ext cx="7344816" cy="2262781"/>
          </a:xfrm>
        </p:spPr>
        <p:txBody>
          <a:bodyPr>
            <a:normAutofit/>
          </a:bodyPr>
          <a:lstStyle/>
          <a:p>
            <a:r>
              <a:rPr kumimoji="1" lang="ja-JP" altLang="en-US" sz="4000" dirty="0" smtClean="0"/>
              <a:t>安価な宿泊施設提供の必要性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527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en-US" altLang="ja-JP" sz="4000" dirty="0" smtClean="0"/>
              <a:t>2009</a:t>
            </a:r>
            <a:r>
              <a:rPr kumimoji="1" lang="ja-JP" altLang="en-US" sz="4000" dirty="0" smtClean="0"/>
              <a:t>年に行われたシドニー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kumimoji="1" lang="ja-JP" altLang="en-US" sz="4000" dirty="0" smtClean="0"/>
              <a:t>大会参加者の世帯収入</a:t>
            </a:r>
            <a:endParaRPr kumimoji="1" lang="ja-JP" altLang="en-US" sz="4000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4300900"/>
              </p:ext>
            </p:extLst>
          </p:nvPr>
        </p:nvGraphicFramePr>
        <p:xfrm>
          <a:off x="1619672" y="1905000"/>
          <a:ext cx="6408712" cy="48363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80450"/>
                <a:gridCol w="1632637"/>
                <a:gridCol w="2095625"/>
              </a:tblGrid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smtClean="0">
                          <a:effectLst/>
                        </a:rPr>
                        <a:t>Household </a:t>
                      </a:r>
                      <a:r>
                        <a:rPr lang="en-US" sz="1100" u="none" strike="noStrike" dirty="0">
                          <a:effectLst/>
                        </a:rPr>
                        <a:t>income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Pre n=2302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Post n=3933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u="none" strike="noStrike">
                          <a:effectLst/>
                        </a:rPr>
                        <a:t>$1-$5,000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1%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$5,001 to $10,000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1%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$10,001 to $25,000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2%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$25,001 to $50,000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9%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$50,001 to $75,000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14%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14%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$75,001 to $100,000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16%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16%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$100,001 to $125,000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10%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$125,001 to $150,000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8%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$150,001 to $175,000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15%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5%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$175,001 to $200,000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21%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3%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$200,001 and over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9%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Not prepared to say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1%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20%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  <a:tr h="3454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Don’t know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na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1%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4763" marR="4763" marT="4763" marB="0" anchor="ctr"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1547664" y="3933056"/>
            <a:ext cx="6480720" cy="21602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5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ウィスプ">
  <a:themeElements>
    <a:clrScheme name="ユーザー定義 1">
      <a:dk1>
        <a:srgbClr val="000000"/>
      </a:dk1>
      <a:lt1>
        <a:sysClr val="window" lastClr="FFFFFF"/>
      </a:lt1>
      <a:dk2>
        <a:srgbClr val="FFFFFF"/>
      </a:dk2>
      <a:lt2>
        <a:srgbClr val="E3EACF"/>
      </a:lt2>
      <a:accent1>
        <a:srgbClr val="A53010"/>
      </a:accent1>
      <a:accent2>
        <a:srgbClr val="766F54"/>
      </a:accent2>
      <a:accent3>
        <a:srgbClr val="9F8351"/>
      </a:accent3>
      <a:accent4>
        <a:srgbClr val="FFFFFF"/>
      </a:accent4>
      <a:accent5>
        <a:srgbClr val="92AA4C"/>
      </a:accent5>
      <a:accent6>
        <a:srgbClr val="A53010"/>
      </a:accent6>
      <a:hlink>
        <a:srgbClr val="FFFFFF"/>
      </a:hlink>
      <a:folHlink>
        <a:srgbClr val="FFFFFF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6917</TotalTime>
  <Words>946</Words>
  <Application>Microsoft Office PowerPoint</Application>
  <PresentationFormat>画面に合わせる (4:3)</PresentationFormat>
  <Paragraphs>282</Paragraphs>
  <Slides>20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7" baseType="lpstr">
      <vt:lpstr>ＭＳ Ｐゴシック</vt:lpstr>
      <vt:lpstr>メイリオ</vt:lpstr>
      <vt:lpstr>Arial</vt:lpstr>
      <vt:lpstr>Calibri</vt:lpstr>
      <vt:lpstr>Century Gothic</vt:lpstr>
      <vt:lpstr>Wingdings 3</vt:lpstr>
      <vt:lpstr>ウィスプ</vt:lpstr>
      <vt:lpstr> 学泊【がくはく】</vt:lpstr>
      <vt:lpstr>「学泊」とは</vt:lpstr>
      <vt:lpstr>目的</vt:lpstr>
      <vt:lpstr>宿泊施設の創出の必要性</vt:lpstr>
      <vt:lpstr>関西のホテルはすでに満杯！</vt:lpstr>
      <vt:lpstr>訪日外国人数急増中！ 2015年：1973万7千人（前年比47,1%増） 2016年：2400万人ペース 2020年：4000万人突破 　　　</vt:lpstr>
      <vt:lpstr>2021年には関西で史上最大の　ホテル不足が起こる!？ </vt:lpstr>
      <vt:lpstr>安価な宿泊施設提供の必要性</vt:lpstr>
      <vt:lpstr>2009年に行われたシドニー 大会参加者の世帯収入</vt:lpstr>
      <vt:lpstr>WMG参加者の低価格な宿泊施設へのニーズはかなり高い</vt:lpstr>
      <vt:lpstr>低価格指向の参加者の市場規模</vt:lpstr>
      <vt:lpstr>学泊はWMG2021を 成功に導く強い味方です！　</vt:lpstr>
      <vt:lpstr>ターゲット</vt:lpstr>
      <vt:lpstr>実施プラン</vt:lpstr>
      <vt:lpstr>実施概要 </vt:lpstr>
      <vt:lpstr>「学泊」の施設・サービス 本当に必要なものを必要なだけ</vt:lpstr>
      <vt:lpstr>「学泊」はブルーオーシャンを創造した</vt:lpstr>
      <vt:lpstr>Feasibility Study1 学生ボランティアは集まるのか？ 学生にアンケート調査を実施</vt:lpstr>
      <vt:lpstr>Feasibility Study2 大学の協力は得られるのか？</vt:lpstr>
      <vt:lpstr>ご清聴ありがとうございました！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学泊【がくはく】</dc:title>
  <dc:creator>箕輪雅美</dc:creator>
  <cp:lastModifiedBy>g1511634</cp:lastModifiedBy>
  <cp:revision>385</cp:revision>
  <dcterms:created xsi:type="dcterms:W3CDTF">2016-10-23T17:35:08Z</dcterms:created>
  <dcterms:modified xsi:type="dcterms:W3CDTF">2017-01-11T00:47:17Z</dcterms:modified>
</cp:coreProperties>
</file>