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61" r:id="rId3"/>
    <p:sldId id="257" r:id="rId4"/>
    <p:sldId id="275" r:id="rId5"/>
    <p:sldId id="278" r:id="rId6"/>
    <p:sldId id="269" r:id="rId7"/>
    <p:sldId id="276" r:id="rId8"/>
    <p:sldId id="277" r:id="rId9"/>
    <p:sldId id="267" r:id="rId10"/>
    <p:sldId id="264" r:id="rId11"/>
    <p:sldId id="266" r:id="rId12"/>
    <p:sldId id="258" r:id="rId13"/>
    <p:sldId id="270" r:id="rId14"/>
    <p:sldId id="272" r:id="rId15"/>
    <p:sldId id="273" r:id="rId16"/>
    <p:sldId id="262" r:id="rId17"/>
    <p:sldId id="259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AGI YUY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ja-JP"/>
              <a:t>ＷＭＧ　参加者数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8215059055118117E-2"/>
          <c:y val="0.14256439821823338"/>
          <c:w val="0.90553494094488185"/>
          <c:h val="0.78085366751638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メルボルン</c:v>
                </c:pt>
                <c:pt idx="1">
                  <c:v>エドモントン</c:v>
                </c:pt>
                <c:pt idx="2">
                  <c:v>シドニー</c:v>
                </c:pt>
                <c:pt idx="3">
                  <c:v>トリノ</c:v>
                </c:pt>
                <c:pt idx="4">
                  <c:v>ニュージーランド</c:v>
                </c:pt>
                <c:pt idx="5">
                  <c:v>関西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26000</c:v>
                </c:pt>
                <c:pt idx="1">
                  <c:v>22000</c:v>
                </c:pt>
                <c:pt idx="2">
                  <c:v>32000</c:v>
                </c:pt>
                <c:pt idx="3">
                  <c:v>28000</c:v>
                </c:pt>
                <c:pt idx="4">
                  <c:v>25000</c:v>
                </c:pt>
                <c:pt idx="5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メルボルン</c:v>
                </c:pt>
                <c:pt idx="1">
                  <c:v>エドモントン</c:v>
                </c:pt>
                <c:pt idx="2">
                  <c:v>シドニー</c:v>
                </c:pt>
                <c:pt idx="3">
                  <c:v>トリノ</c:v>
                </c:pt>
                <c:pt idx="4">
                  <c:v>ニュージーランド</c:v>
                </c:pt>
                <c:pt idx="5">
                  <c:v>関西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メルボルン</c:v>
                </c:pt>
                <c:pt idx="1">
                  <c:v>エドモントン</c:v>
                </c:pt>
                <c:pt idx="2">
                  <c:v>シドニー</c:v>
                </c:pt>
                <c:pt idx="3">
                  <c:v>トリノ</c:v>
                </c:pt>
                <c:pt idx="4">
                  <c:v>ニュージーランド</c:v>
                </c:pt>
                <c:pt idx="5">
                  <c:v>関西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02412584"/>
        <c:axId val="302413368"/>
      </c:barChart>
      <c:catAx>
        <c:axId val="302412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2413368"/>
        <c:crosses val="autoZero"/>
        <c:auto val="1"/>
        <c:lblAlgn val="ctr"/>
        <c:lblOffset val="100"/>
        <c:noMultiLvlLbl val="0"/>
      </c:catAx>
      <c:valAx>
        <c:axId val="30241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24125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1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25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22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31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86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07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14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4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5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7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10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3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6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2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30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48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1965-7E5C-4213-9C73-C91338FC07E4}" type="datetimeFigureOut">
              <a:rPr kumimoji="1" lang="ja-JP" altLang="en-US" smtClean="0"/>
              <a:t>2017/1/10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FF78DB-414C-4F78-AE7F-D45E71717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94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rd.yahoo.co.jp/o/image/RV=1/RE=1478753187/RH=b3JkLnlhaG9vLmNvLmpw/RB=/RU=aHR0cDovL2xhdHRlanAuY29tLzcwNC5odG1s/RS=%5eADB2fehbwv.K.tTxwQ_PCCDho3akdM-;_ylc=X3IDMgRmc3QDMARpZHgDMARvaWQDQU5kOUdjUW43aFhhMURQLXFzejFoUTRsbjczdTY1N1dsOV9VZDRickFrYWpLWWF2djFjQ0ZmVXY2VXpEdFlBBHADVkVKVElGTkJVMVZMUlEtLQRwb3MDOARzZWMDc2h3BHNsawNycg--" TargetMode="External"/><Relationship Id="rId4" Type="http://schemas.openxmlformats.org/officeDocument/2006/relationships/hyperlink" Target="http://ord.yahoo.co.jp/o/image/RV=1/RE=1478752880/RH=b3JkLnlhaG9vLmNvLmpw/RB=/RU=aHR0cDovL3RyZW5keS5uaWtrZWlicC5jby5qcC9hcnRpY2xlL3BpY2t1cC8yMDA4MDUxNS8xMDExMjEwLw--/RS=%5eADBatt2K5CR1ZfuiEJ2QB16FWcPaZw-;_ylc=X3IDMgRmc3QDMARpZHgDMARvaWQDQU5kOUdjU3h2VldJejJDejBmbTM1bk1NR3lJcW1PZWFSMHpwc3poaVRVcldVMmwtY21ETHktNm90R2FOV1RnBHADNXJXMzVhU1c1NG1JNDRDQTQ0SzE0NEs1NDRLeARwb3MDNDgEc2VjA3NodwRzbGsDcnI-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6666" y="1835661"/>
            <a:ext cx="8602133" cy="1425039"/>
          </a:xfrm>
        </p:spPr>
        <p:txBody>
          <a:bodyPr/>
          <a:lstStyle/>
          <a:p>
            <a:r>
              <a:rPr kumimoji="1" lang="en-US" altLang="ja-JP" sz="4800" b="1" dirty="0" smtClean="0"/>
              <a:t>WMG</a:t>
            </a:r>
            <a:r>
              <a:rPr kumimoji="1" lang="ja-JP" altLang="en-US" sz="4800" b="1" dirty="0" smtClean="0"/>
              <a:t>ニンジャ・プロジェクト</a:t>
            </a:r>
            <a:endParaRPr kumimoji="1" lang="ja-JP" altLang="en-US" sz="4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53197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smtClean="0"/>
              <a:t>関西大学  人間</a:t>
            </a:r>
            <a:r>
              <a:rPr kumimoji="1" lang="ja-JP" altLang="en-US" sz="2400" dirty="0" smtClean="0"/>
              <a:t>健康学部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西山哲郎ゼミ　</a:t>
            </a:r>
            <a:r>
              <a:rPr lang="en-US" altLang="ja-JP" sz="2400" dirty="0" smtClean="0"/>
              <a:t>A</a:t>
            </a:r>
            <a:r>
              <a:rPr lang="ja-JP" altLang="en-US" sz="2400" dirty="0" smtClean="0"/>
              <a:t>チーム</a:t>
            </a:r>
            <a:endParaRPr kumimoji="1" lang="en-US" altLang="ja-JP" sz="2400" dirty="0" smtClean="0"/>
          </a:p>
          <a:p>
            <a:endParaRPr kumimoji="1" lang="en-US" altLang="ja-JP" sz="1200" dirty="0" smtClean="0"/>
          </a:p>
          <a:p>
            <a:r>
              <a:rPr lang="ja-JP" altLang="en-US" sz="2400" dirty="0"/>
              <a:t>赤木勇弥、市政　</a:t>
            </a:r>
            <a:r>
              <a:rPr lang="ja-JP" altLang="en-US" sz="2400" dirty="0" smtClean="0"/>
              <a:t>駿</a:t>
            </a:r>
            <a:endParaRPr lang="en-US" altLang="ja-JP" sz="2400" dirty="0" smtClean="0"/>
          </a:p>
          <a:p>
            <a:r>
              <a:rPr lang="ja-JP" altLang="en-US" sz="2400" dirty="0"/>
              <a:t>田家</a:t>
            </a:r>
            <a:r>
              <a:rPr lang="ja-JP" altLang="en-US" sz="2400" dirty="0" smtClean="0"/>
              <a:t>一輝、富田直輝、</a:t>
            </a:r>
            <a:r>
              <a:rPr lang="ja-JP" altLang="ja-JP" sz="2400" dirty="0" smtClean="0"/>
              <a:t>中島友</a:t>
            </a:r>
            <a:r>
              <a:rPr lang="ja-JP" altLang="ja-JP" sz="2400" dirty="0"/>
              <a:t>希</a:t>
            </a:r>
            <a:r>
              <a:rPr kumimoji="1" lang="ja-JP" altLang="en-US" sz="2400" dirty="0" smtClean="0"/>
              <a:t>　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22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66334" y="1953567"/>
            <a:ext cx="7051589" cy="2243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94" y="4953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ja-JP" altLang="en-US" sz="4800" b="1" dirty="0" smtClean="0"/>
              <a:t>あなたは忍者？</a:t>
            </a:r>
            <a:r>
              <a:rPr lang="en-US" altLang="ja-JP" sz="4800" b="1" dirty="0" smtClean="0"/>
              <a:t/>
            </a:r>
            <a:br>
              <a:rPr lang="en-US" altLang="ja-JP" sz="4800" b="1" dirty="0" smtClean="0"/>
            </a:br>
            <a:r>
              <a:rPr lang="en-US" altLang="ja-JP" sz="4800" b="1" dirty="0" smtClean="0"/>
              <a:t>Are You Ninja</a:t>
            </a:r>
            <a:r>
              <a:rPr lang="ja-JP" altLang="en-US" sz="4800" b="1" dirty="0" smtClean="0"/>
              <a:t>？</a:t>
            </a:r>
            <a:endParaRPr kumimoji="1" lang="ja-JP" altLang="en-US" sz="4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01794" y="2940907"/>
            <a:ext cx="6689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各種目の競技会場でその種目に見合った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忍者に必要であっただろう能力を測定する。</a:t>
            </a:r>
            <a:endParaRPr kumimoji="1"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4067271" y="1953567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内容</a:t>
            </a:r>
            <a:endParaRPr lang="ja-JP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2" descr="「忍者 フリー素材」の画像検索結果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2" y="4462158"/>
            <a:ext cx="2494247" cy="188773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238" y="4472052"/>
            <a:ext cx="1573426" cy="18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42309" y="2050632"/>
            <a:ext cx="6120713" cy="23403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494271"/>
            <a:ext cx="8596668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b="1" dirty="0" smtClean="0"/>
              <a:t>あなたは忍者？</a:t>
            </a:r>
            <a:r>
              <a:rPr kumimoji="1" lang="en-US" altLang="ja-JP" sz="4800" b="1" dirty="0" smtClean="0"/>
              <a:t/>
            </a:r>
            <a:br>
              <a:rPr kumimoji="1" lang="en-US" altLang="ja-JP" sz="4800" b="1" dirty="0" smtClean="0"/>
            </a:br>
            <a:r>
              <a:rPr lang="en-US" altLang="ja-JP" sz="4800" b="1" dirty="0" smtClean="0"/>
              <a:t>Are You Ninja</a:t>
            </a:r>
            <a:r>
              <a:rPr lang="ja-JP" altLang="en-US" sz="4800" b="1" dirty="0" smtClean="0"/>
              <a:t>？</a:t>
            </a:r>
            <a:endParaRPr kumimoji="1" lang="ja-JP" altLang="en-US" sz="4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8500" y="3246039"/>
            <a:ext cx="63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大会参加者をはじめ、そのご家族や</a:t>
            </a:r>
            <a:endParaRPr kumimoji="1" lang="en-US" altLang="ja-JP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地域の方々、誰でも参加可能</a:t>
            </a:r>
            <a:endParaRPr kumimoji="1" lang="ja-JP" alt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17835" y="2087147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対象</a:t>
            </a:r>
            <a:endParaRPr lang="ja-JP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88" y="4312598"/>
            <a:ext cx="1960609" cy="19606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486" y="4312597"/>
            <a:ext cx="1783338" cy="18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047" y="787379"/>
            <a:ext cx="9282325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b="1" dirty="0" smtClean="0"/>
              <a:t>各種目の測定能力</a:t>
            </a:r>
            <a:r>
              <a:rPr lang="en-US" altLang="ja-JP" sz="4800" b="1" dirty="0" smtClean="0"/>
              <a:t>(</a:t>
            </a:r>
            <a:r>
              <a:rPr lang="ja-JP" altLang="en-US" sz="4800" b="1" dirty="0" smtClean="0"/>
              <a:t>スタンプラリー</a:t>
            </a:r>
            <a:r>
              <a:rPr lang="en-US" altLang="ja-JP" sz="4800" b="1" dirty="0" smtClean="0"/>
              <a:t>)</a:t>
            </a:r>
            <a:endParaRPr kumimoji="1" lang="ja-JP" altLang="en-US" sz="4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413" y="1680433"/>
            <a:ext cx="6614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・野球、射撃、アーチェリー会場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kumimoji="1" lang="ja-JP" altLang="en-US" sz="2400" dirty="0" smtClean="0"/>
              <a:t>→ 手裏剣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的当て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err="1" smtClean="0"/>
              <a:t>、</a:t>
            </a:r>
            <a:r>
              <a:rPr kumimoji="1" lang="ja-JP" altLang="en-US" sz="2400" dirty="0" smtClean="0"/>
              <a:t>吹き矢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・水泳、カヌー、ボート、セーリング会場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→ 水上に浮かしたゴザの上を何ｍ走れるか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・体育館競技会場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→ マット、平均台、跳び箱を使った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 </a:t>
            </a:r>
            <a:r>
              <a:rPr kumimoji="1" lang="ja-JP" altLang="en-US" sz="2400" dirty="0" smtClean="0"/>
              <a:t>サーキット種目</a:t>
            </a:r>
            <a:endParaRPr kumimoji="1" lang="en-US" altLang="ja-JP" sz="2400" dirty="0" smtClean="0"/>
          </a:p>
        </p:txBody>
      </p:sp>
      <p:sp>
        <p:nvSpPr>
          <p:cNvPr id="4" name="加算記号 3"/>
          <p:cNvSpPr/>
          <p:nvPr/>
        </p:nvSpPr>
        <p:spPr>
          <a:xfrm>
            <a:off x="1995787" y="5623212"/>
            <a:ext cx="377073" cy="33936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2860" y="5562061"/>
            <a:ext cx="539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ロープ上り、垂直跳び</a:t>
            </a:r>
            <a:r>
              <a:rPr lang="en-US" altLang="ja-JP" sz="2800" dirty="0"/>
              <a:t> </a:t>
            </a:r>
            <a:r>
              <a:rPr lang="en-US" altLang="ja-JP" sz="2800" dirty="0" err="1" smtClean="0"/>
              <a:t>etc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15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76184" y="602919"/>
            <a:ext cx="4843405" cy="789161"/>
          </a:xfrm>
        </p:spPr>
        <p:txBody>
          <a:bodyPr/>
          <a:lstStyle/>
          <a:p>
            <a:r>
              <a:rPr kumimoji="1" lang="ja-JP" altLang="en-US" sz="4000" dirty="0" smtClean="0"/>
              <a:t>この企画のメリット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1823688"/>
            <a:ext cx="9601199" cy="41402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kumimoji="1" lang="ja-JP" altLang="en-US" sz="3100" dirty="0" smtClean="0">
                <a:solidFill>
                  <a:schemeClr val="tx1"/>
                </a:solidFill>
              </a:rPr>
              <a:t>国内外からくる競技者のほかにも、その同伴者などの</a:t>
            </a:r>
            <a:endParaRPr kumimoji="1" lang="en-US" altLang="ja-JP" sz="31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100" dirty="0" smtClean="0">
                <a:solidFill>
                  <a:schemeClr val="tx1"/>
                </a:solidFill>
              </a:rPr>
              <a:t>　その会場にいる人たち、さらにはその</a:t>
            </a:r>
            <a:r>
              <a:rPr lang="ja-JP" altLang="en-US" sz="3100" dirty="0" smtClean="0">
                <a:solidFill>
                  <a:schemeClr val="tx1"/>
                </a:solidFill>
              </a:rPr>
              <a:t>地域で</a:t>
            </a:r>
            <a:endParaRPr lang="en-US" altLang="ja-JP" sz="31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100" dirty="0">
                <a:solidFill>
                  <a:schemeClr val="tx1"/>
                </a:solidFill>
              </a:rPr>
              <a:t>　</a:t>
            </a:r>
            <a:r>
              <a:rPr lang="ja-JP" altLang="en-US" sz="3100" dirty="0" smtClean="0">
                <a:solidFill>
                  <a:schemeClr val="tx1"/>
                </a:solidFill>
              </a:rPr>
              <a:t>生活している人たちも</a:t>
            </a:r>
            <a:r>
              <a:rPr kumimoji="1" lang="ja-JP" altLang="en-US" sz="3100" dirty="0" smtClean="0">
                <a:solidFill>
                  <a:schemeClr val="tx1"/>
                </a:solidFill>
              </a:rPr>
              <a:t>参加し、一緒に楽しむことができる</a:t>
            </a:r>
            <a:endParaRPr kumimoji="1" lang="en-US" altLang="ja-JP" sz="3100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r>
              <a:rPr lang="ja-JP" altLang="en-US" sz="3100" dirty="0" smtClean="0">
                <a:solidFill>
                  <a:schemeClr val="tx1"/>
                </a:solidFill>
              </a:rPr>
              <a:t>その地域の活性化・</a:t>
            </a:r>
            <a:r>
              <a:rPr lang="en-US" altLang="ja-JP" sz="3100" dirty="0" smtClean="0">
                <a:solidFill>
                  <a:schemeClr val="tx1"/>
                </a:solidFill>
              </a:rPr>
              <a:t>WMG</a:t>
            </a:r>
            <a:r>
              <a:rPr lang="ja-JP" altLang="en-US" sz="3100" dirty="0" smtClean="0">
                <a:solidFill>
                  <a:schemeClr val="tx1"/>
                </a:solidFill>
              </a:rPr>
              <a:t>の集客・知名度向上にもつながる</a:t>
            </a:r>
            <a:r>
              <a:rPr lang="en-US" altLang="ja-JP" sz="3100" dirty="0" smtClean="0">
                <a:solidFill>
                  <a:schemeClr val="tx1"/>
                </a:solidFill>
              </a:rPr>
              <a:t>!!</a:t>
            </a:r>
            <a:endParaRPr lang="en-US" altLang="ja-JP" sz="3100" dirty="0">
              <a:solidFill>
                <a:schemeClr val="tx1"/>
              </a:solidFill>
            </a:endParaRPr>
          </a:p>
          <a:p>
            <a:pPr algn="l"/>
            <a:r>
              <a:rPr lang="ja-JP" altLang="en-US" sz="3100" dirty="0" smtClean="0">
                <a:solidFill>
                  <a:schemeClr val="tx1"/>
                </a:solidFill>
              </a:rPr>
              <a:t>　　・忍者という日本特有のものをアピールすることができる</a:t>
            </a:r>
            <a:endParaRPr lang="en-US" altLang="ja-JP" sz="31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100" dirty="0" smtClean="0">
                <a:solidFill>
                  <a:schemeClr val="tx1"/>
                </a:solidFill>
              </a:rPr>
              <a:t>　　・この企画に参加した人の競技能力や身体能力を</a:t>
            </a:r>
            <a:endParaRPr kumimoji="1" lang="en-US" altLang="ja-JP" sz="31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100" dirty="0">
                <a:solidFill>
                  <a:schemeClr val="tx1"/>
                </a:solidFill>
              </a:rPr>
              <a:t>　</a:t>
            </a:r>
            <a:r>
              <a:rPr lang="ja-JP" altLang="en-US" sz="3100" dirty="0" smtClean="0">
                <a:solidFill>
                  <a:schemeClr val="tx1"/>
                </a:solidFill>
              </a:rPr>
              <a:t>　　</a:t>
            </a:r>
            <a:r>
              <a:rPr kumimoji="1" lang="ja-JP" altLang="en-US" sz="3100" dirty="0" smtClean="0">
                <a:solidFill>
                  <a:schemeClr val="tx1"/>
                </a:solidFill>
              </a:rPr>
              <a:t>向上することができる</a:t>
            </a:r>
            <a:endParaRPr kumimoji="1" lang="en-US" altLang="ja-JP" sz="31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100" dirty="0" smtClean="0">
                <a:solidFill>
                  <a:schemeClr val="tx1"/>
                </a:solidFill>
              </a:rPr>
              <a:t>　　・体を動かすことの楽しさを感じてもらえる！</a:t>
            </a:r>
            <a:endParaRPr kumimoji="1" lang="en-US" altLang="ja-JP" sz="3100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2600" dirty="0" smtClean="0">
              <a:solidFill>
                <a:schemeClr val="tx1"/>
              </a:solidFill>
            </a:endParaRPr>
          </a:p>
          <a:p>
            <a:pPr algn="l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720816" y="3134851"/>
            <a:ext cx="377070" cy="405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5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4000" dirty="0" smtClean="0"/>
              <a:t>デメリットをメリットに変える！</a:t>
            </a:r>
            <a:endParaRPr kumimoji="1" lang="ja-JP" altLang="en-US" sz="4000" dirty="0"/>
          </a:p>
        </p:txBody>
      </p:sp>
      <p:sp>
        <p:nvSpPr>
          <p:cNvPr id="5" name="右矢印 4"/>
          <p:cNvSpPr/>
          <p:nvPr/>
        </p:nvSpPr>
        <p:spPr>
          <a:xfrm>
            <a:off x="3901216" y="1825416"/>
            <a:ext cx="1439268" cy="923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3520" y="1672103"/>
            <a:ext cx="332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・競技を行うことに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kumimoji="1" lang="ja-JP" altLang="en-US" sz="2400" dirty="0" smtClean="0"/>
              <a:t>人件費がかかる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・人やスタッフが不足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5462" y="1856768"/>
            <a:ext cx="408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・関西の学生・留学生から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ボランティアを募る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16947" y="2940940"/>
            <a:ext cx="271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/>
              <a:t>人件費削減</a:t>
            </a:r>
            <a:endParaRPr kumimoji="1" lang="ja-JP" altLang="en-US" sz="2800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3520" y="4311858"/>
            <a:ext cx="34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・集客の難しさ</a:t>
            </a:r>
            <a:endParaRPr kumimoji="1" lang="en-US" altLang="ja-JP" sz="24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17" y="4051921"/>
            <a:ext cx="1463167" cy="9815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669672" y="4202465"/>
            <a:ext cx="395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WMG</a:t>
            </a:r>
            <a:r>
              <a:rPr kumimoji="1" lang="ja-JP" altLang="en-US" sz="2400" dirty="0" smtClean="0"/>
              <a:t>で使われている会場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の</a:t>
            </a:r>
            <a:r>
              <a:rPr kumimoji="1" lang="ja-JP" altLang="en-US" sz="2400" dirty="0" smtClean="0"/>
              <a:t>特徴を活かす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71820" y="5253890"/>
            <a:ext cx="271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/>
              <a:t>宣伝経費削減</a:t>
            </a:r>
            <a:endParaRPr kumimoji="1" lang="ja-JP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8173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8186" y="528034"/>
            <a:ext cx="435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B0F0"/>
                </a:solidFill>
              </a:rPr>
              <a:t>宣伝方法</a:t>
            </a:r>
            <a:endParaRPr kumimoji="1" lang="ja-JP" altLang="en-US" sz="4000" dirty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7680" y="1488769"/>
            <a:ext cx="898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・日本のテレビ番組「</a:t>
            </a:r>
            <a:r>
              <a:rPr kumimoji="1" lang="en-US" altLang="ja-JP" sz="2400" dirty="0" smtClean="0"/>
              <a:t>SASUKE</a:t>
            </a:r>
            <a:r>
              <a:rPr kumimoji="1" lang="ja-JP" altLang="en-US" sz="2400" dirty="0" smtClean="0"/>
              <a:t>」や、そのアメリカ版の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 「</a:t>
            </a:r>
            <a:r>
              <a:rPr lang="en-US" altLang="ja-JP" sz="2400" dirty="0" smtClean="0"/>
              <a:t>American</a:t>
            </a:r>
            <a:r>
              <a:rPr lang="ja-JP" altLang="en-US" sz="2400" dirty="0"/>
              <a:t> </a:t>
            </a:r>
            <a:r>
              <a:rPr kumimoji="1" lang="en-US" altLang="ja-JP" sz="2400" dirty="0" smtClean="0"/>
              <a:t>Ninja Warrior</a:t>
            </a:r>
            <a:r>
              <a:rPr kumimoji="1" lang="ja-JP" altLang="en-US" sz="2400" dirty="0" smtClean="0"/>
              <a:t>」とタイアップ</a:t>
            </a:r>
            <a:r>
              <a:rPr lang="ja-JP" altLang="en-US" sz="2400" dirty="0" smtClean="0"/>
              <a:t>していただけないか</a:t>
            </a:r>
            <a:r>
              <a:rPr kumimoji="1" lang="ja-JP" altLang="en-US" sz="2400" dirty="0" smtClean="0"/>
              <a:t>？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3454400"/>
            <a:ext cx="3810000" cy="19750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3" y="2743362"/>
            <a:ext cx="4286250" cy="26860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08923" y="5591398"/>
            <a:ext cx="3000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hlinkClick r:id="rId4"/>
              </a:rPr>
              <a:t>http://trendy.nikkeibp.co.jp/article/pickup/200805...</a:t>
            </a:r>
            <a:endParaRPr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5486399" y="5615690"/>
            <a:ext cx="2233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hlinkClick r:id="rId5"/>
              </a:rPr>
              <a:t>http://lattejp.com/704.html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2913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</a:t>
            </a:r>
            <a:r>
              <a:rPr lang="ja-JP" altLang="en-US" dirty="0"/>
              <a:t>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0670" y="1581040"/>
            <a:ext cx="8596668" cy="4536425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純粋に体を動かすことの楽しさを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kumimoji="1" lang="ja-JP" altLang="en-US" sz="2800" dirty="0" smtClean="0"/>
              <a:t>改めて実感していただく。</a:t>
            </a:r>
            <a:endParaRPr kumimoji="1" lang="en-US" altLang="ja-JP" sz="2800" dirty="0"/>
          </a:p>
          <a:p>
            <a:r>
              <a:rPr lang="ja-JP" altLang="en-US" sz="2800" dirty="0" smtClean="0"/>
              <a:t>スポーツと身体能力との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強い結びつきを体感していただく。</a:t>
            </a:r>
            <a:endParaRPr kumimoji="1" lang="en-US" altLang="ja-JP" sz="2800" dirty="0"/>
          </a:p>
          <a:p>
            <a:r>
              <a:rPr lang="ja-JP" altLang="en-US" sz="2800" dirty="0" smtClean="0"/>
              <a:t>新しいことにチャレンジすることの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喜びを感じていただく。</a:t>
            </a:r>
            <a:endParaRPr kumimoji="1" lang="en-US" altLang="ja-JP" sz="2800" dirty="0"/>
          </a:p>
          <a:p>
            <a:r>
              <a:rPr lang="ja-JP" altLang="en-US" sz="2800" dirty="0" smtClean="0"/>
              <a:t>スポーツが交流を深める場として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機能することを認識していただく。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2101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54113" y="2794571"/>
            <a:ext cx="10243335" cy="1163798"/>
          </a:xfrm>
        </p:spPr>
        <p:txBody>
          <a:bodyPr/>
          <a:lstStyle/>
          <a:p>
            <a:r>
              <a:rPr kumimoji="1" lang="ja-JP" altLang="en-US" dirty="0" smtClean="0"/>
              <a:t>ご静聴ありがとうございました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17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 smtClean="0"/>
              <a:t>2021</a:t>
            </a:r>
            <a:r>
              <a:rPr kumimoji="1" lang="ja-JP" altLang="en-US" sz="4400" dirty="0" smtClean="0"/>
              <a:t>年関西ＷＭＧ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543665"/>
            <a:ext cx="8596668" cy="4497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400" dirty="0" smtClean="0"/>
              <a:t>開催日時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2021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15</a:t>
            </a:r>
            <a:r>
              <a:rPr lang="ja-JP" altLang="en-US" sz="2400" dirty="0" smtClean="0"/>
              <a:t>日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土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30</a:t>
            </a:r>
            <a:r>
              <a:rPr lang="ja-JP" altLang="en-US" sz="2400" dirty="0" smtClean="0"/>
              <a:t>日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日</a:t>
            </a:r>
            <a:r>
              <a:rPr lang="en-US" altLang="ja-JP" sz="2400" dirty="0" smtClean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400" dirty="0" smtClean="0"/>
              <a:t>開催地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関西地域の２府４県＋３県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400" dirty="0" smtClean="0"/>
              <a:t>参加者目標数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r>
              <a:rPr kumimoji="1" lang="ja-JP" altLang="en-US" sz="2400" dirty="0" smtClean="0"/>
              <a:t>日本人</a:t>
            </a:r>
            <a:r>
              <a:rPr kumimoji="1" lang="en-US" altLang="ja-JP" sz="2400" dirty="0" smtClean="0"/>
              <a:t>20,000</a:t>
            </a:r>
            <a:r>
              <a:rPr kumimoji="1" lang="ja-JP" altLang="en-US" sz="2400" dirty="0" smtClean="0"/>
              <a:t>人＋外国人</a:t>
            </a:r>
            <a:r>
              <a:rPr kumimoji="1" lang="en-US" altLang="ja-JP" sz="2400" dirty="0" smtClean="0"/>
              <a:t>30,000</a:t>
            </a:r>
            <a:r>
              <a:rPr kumimoji="1" lang="ja-JP" altLang="en-US" sz="2400" dirty="0" smtClean="0"/>
              <a:t>人＝</a:t>
            </a:r>
            <a:r>
              <a:rPr kumimoji="1" lang="en-US" altLang="ja-JP" sz="2400" dirty="0" smtClean="0"/>
              <a:t>50,000</a:t>
            </a:r>
            <a:r>
              <a:rPr kumimoji="1" lang="ja-JP" altLang="en-US" sz="2400" dirty="0" smtClean="0"/>
              <a:t>人</a:t>
            </a:r>
            <a:endParaRPr kumimoji="1" lang="en-US" altLang="ja-JP" sz="24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88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7746087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44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89980" y="2632484"/>
            <a:ext cx="26468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忍者</a:t>
            </a:r>
            <a:endParaRPr lang="ja-JP" altLang="en-US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06" y="342766"/>
            <a:ext cx="1600200" cy="2857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133" y="3747751"/>
            <a:ext cx="1664898" cy="26390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168" y="1030310"/>
            <a:ext cx="2233529" cy="4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2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72238" y="499621"/>
            <a:ext cx="6900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なぜこのプロジェクトをすると</a:t>
            </a:r>
            <a:endParaRPr kumimoji="1" lang="en-US" altLang="ja-JP" sz="3200" b="1" dirty="0" smtClean="0"/>
          </a:p>
          <a:p>
            <a:r>
              <a:rPr lang="ja-JP" altLang="en-US" sz="3200" b="1" dirty="0" smtClean="0"/>
              <a:t>外国人参加者の増加につながるのか</a:t>
            </a:r>
            <a:endParaRPr kumimoji="1" lang="ja-JP" altLang="en-US" sz="3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95167" y="3139126"/>
            <a:ext cx="8314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u="sng" dirty="0" smtClean="0">
                <a:solidFill>
                  <a:schemeClr val="accent2"/>
                </a:solidFill>
              </a:rPr>
              <a:t>ブルーオーシャン戦略</a:t>
            </a:r>
            <a:endParaRPr kumimoji="1" lang="ja-JP" altLang="en-US" sz="6000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6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518" y="1244337"/>
            <a:ext cx="7428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・「忍者とは？」と尋ねられると？</a:t>
            </a:r>
            <a:endParaRPr kumimoji="1" lang="en-US" altLang="ja-JP" sz="3200" b="1" dirty="0" smtClean="0"/>
          </a:p>
          <a:p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pPr algn="ctr"/>
            <a:r>
              <a:rPr lang="ja-JP" altLang="en-US" sz="3200" dirty="0"/>
              <a:t>忍者</a:t>
            </a:r>
            <a:r>
              <a:rPr lang="ja-JP" altLang="en-US" sz="3200" dirty="0" smtClean="0"/>
              <a:t>は姿を消したり</a:t>
            </a:r>
            <a:endParaRPr lang="en-US" altLang="ja-JP" sz="3200" dirty="0"/>
          </a:p>
          <a:p>
            <a:pPr algn="ctr"/>
            <a:r>
              <a:rPr lang="ja-JP" altLang="en-US" sz="3200" dirty="0" smtClean="0"/>
              <a:t>分身したりといった</a:t>
            </a:r>
            <a:endParaRPr lang="en-US" altLang="ja-JP" sz="3200" dirty="0" smtClean="0"/>
          </a:p>
          <a:p>
            <a:pPr algn="ctr"/>
            <a:r>
              <a:rPr kumimoji="1" lang="ja-JP" altLang="en-US" sz="3200" dirty="0" smtClean="0"/>
              <a:t>忍術を使うといったところに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目が行きがち</a:t>
            </a:r>
            <a:r>
              <a:rPr kumimoji="1" lang="en-US" altLang="ja-JP" sz="3200" dirty="0" smtClean="0"/>
              <a:t>…</a:t>
            </a:r>
          </a:p>
          <a:p>
            <a:endParaRPr lang="en-US" altLang="ja-JP" sz="3200" dirty="0" smtClean="0"/>
          </a:p>
          <a:p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3729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45" t="-36916" r="49545" b="36916"/>
          <a:stretch/>
        </p:blipFill>
        <p:spPr>
          <a:xfrm>
            <a:off x="1731393" y="2197226"/>
            <a:ext cx="1940743" cy="19407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" y="3497143"/>
            <a:ext cx="1857471" cy="18574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 t="1655" r="-50764" b="-1655"/>
          <a:stretch/>
        </p:blipFill>
        <p:spPr>
          <a:xfrm>
            <a:off x="3672136" y="2278730"/>
            <a:ext cx="3416822" cy="34168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 t="1655" r="-50764" b="-1655"/>
          <a:stretch/>
        </p:blipFill>
        <p:spPr>
          <a:xfrm>
            <a:off x="6965431" y="1037734"/>
            <a:ext cx="4884061" cy="48840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45" t="-36916" r="49545" b="36916"/>
          <a:stretch/>
        </p:blipFill>
        <p:spPr>
          <a:xfrm>
            <a:off x="4735798" y="1395951"/>
            <a:ext cx="2229633" cy="2229633"/>
          </a:xfrm>
          <a:prstGeom prst="rect">
            <a:avLst/>
          </a:prstGeom>
        </p:spPr>
      </p:pic>
      <p:sp>
        <p:nvSpPr>
          <p:cNvPr id="9" name="下カーブ矢印 8"/>
          <p:cNvSpPr/>
          <p:nvPr/>
        </p:nvSpPr>
        <p:spPr>
          <a:xfrm>
            <a:off x="1518701" y="1828799"/>
            <a:ext cx="2366127" cy="11312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下カーブ矢印 9"/>
          <p:cNvSpPr/>
          <p:nvPr/>
        </p:nvSpPr>
        <p:spPr>
          <a:xfrm>
            <a:off x="4548240" y="572779"/>
            <a:ext cx="3407983" cy="125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2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68544" y="2224726"/>
            <a:ext cx="8823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今回注目していただきたいのは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ja-JP" altLang="en-US" sz="7200" b="1" u="sng" dirty="0" smtClean="0"/>
              <a:t>身体</a:t>
            </a:r>
            <a:r>
              <a:rPr lang="ja-JP" altLang="en-US" sz="7200" b="1" u="sng" dirty="0"/>
              <a:t>能力</a:t>
            </a:r>
            <a:r>
              <a:rPr lang="ja-JP" altLang="en-US" sz="7200" b="1" u="sng" dirty="0" smtClean="0"/>
              <a:t>の高さ</a:t>
            </a:r>
            <a:endParaRPr kumimoji="1" lang="ja-JP" altLang="en-US" sz="7200" b="1" u="sng" dirty="0"/>
          </a:p>
        </p:txBody>
      </p:sp>
    </p:spTree>
    <p:extLst>
      <p:ext uri="{BB962C8B-B14F-4D97-AF65-F5344CB8AC3E}">
        <p14:creationId xmlns:p14="http://schemas.microsoft.com/office/powerpoint/2010/main" val="229636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25462" y="1648496"/>
            <a:ext cx="8860665" cy="379996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ところ</a:t>
            </a:r>
            <a:r>
              <a:rPr lang="ja-JP" altLang="en-US" dirty="0"/>
              <a:t>で</a:t>
            </a:r>
            <a:r>
              <a:rPr lang="ja-JP" altLang="en-US" dirty="0" smtClean="0"/>
              <a:t>身体能力とは何を指すのか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45513" y="1851696"/>
            <a:ext cx="10192436" cy="3608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3600" dirty="0" smtClean="0"/>
              <a:t>身体能力とは、筋力、持久力、</a:t>
            </a:r>
            <a:endParaRPr kumimoji="1" lang="en-US" altLang="ja-JP" sz="3600" dirty="0" smtClean="0"/>
          </a:p>
          <a:p>
            <a:pPr marL="0" indent="0" algn="ctr">
              <a:buNone/>
            </a:pPr>
            <a:r>
              <a:rPr kumimoji="1" lang="ja-JP" altLang="en-US" sz="3600" dirty="0" smtClean="0"/>
              <a:t>柔軟性、肺活量など</a:t>
            </a:r>
            <a:endParaRPr kumimoji="1" lang="en-US" altLang="ja-JP" sz="3600" dirty="0" smtClean="0"/>
          </a:p>
          <a:p>
            <a:pPr marL="0" indent="0" algn="ctr">
              <a:buNone/>
            </a:pPr>
            <a:r>
              <a:rPr kumimoji="1" lang="ja-JP" altLang="en-US" sz="3600" dirty="0" smtClean="0"/>
              <a:t>体にもともと</a:t>
            </a:r>
            <a:r>
              <a:rPr lang="ja-JP" altLang="en-US" sz="3600" dirty="0" smtClean="0"/>
              <a:t>備わっている</a:t>
            </a:r>
            <a:r>
              <a:rPr kumimoji="1" lang="ja-JP" altLang="en-US" sz="3600" dirty="0" smtClean="0"/>
              <a:t>能力のこと。</a:t>
            </a: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3600" dirty="0" smtClean="0"/>
              <a:t>また、身体の動きを総合的に</a:t>
            </a:r>
            <a:endParaRPr lang="en-US" altLang="ja-JP" sz="3600" dirty="0" smtClean="0"/>
          </a:p>
          <a:p>
            <a:pPr marL="0" indent="0" algn="ctr">
              <a:buNone/>
            </a:pPr>
            <a:r>
              <a:rPr lang="ja-JP" altLang="en-US" sz="3600" dirty="0" smtClean="0"/>
              <a:t>コントロールする能力のこと。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53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288</Words>
  <Application>Microsoft Office PowerPoint</Application>
  <PresentationFormat>ワイド画面</PresentationFormat>
  <Paragraphs>98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メイリオ</vt:lpstr>
      <vt:lpstr>Arial</vt:lpstr>
      <vt:lpstr>Trebuchet MS</vt:lpstr>
      <vt:lpstr>Wingdings</vt:lpstr>
      <vt:lpstr>Wingdings 3</vt:lpstr>
      <vt:lpstr>ファセット</vt:lpstr>
      <vt:lpstr>WMGニンジャ・プロジェクト</vt:lpstr>
      <vt:lpstr>2021年関西ＷＭＧ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ところで身体能力とは何を指すのか…</vt:lpstr>
      <vt:lpstr>あなたは忍者？ Are You Ninja？</vt:lpstr>
      <vt:lpstr>あなたは忍者？ Are You Ninja？</vt:lpstr>
      <vt:lpstr>各種目の測定能力(スタンプラリー)</vt:lpstr>
      <vt:lpstr>この企画のメリット</vt:lpstr>
      <vt:lpstr>デメリットをメリットに変える！</vt:lpstr>
      <vt:lpstr>PowerPoint プレゼンテーション</vt:lpstr>
      <vt:lpstr>まとめ</vt:lpstr>
      <vt:lpstr>ご静聴ありがとうございました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NAKASHIMA YUKI</dc:creator>
  <cp:lastModifiedBy>TOMITA NAOKI</cp:lastModifiedBy>
  <cp:revision>39</cp:revision>
  <dcterms:created xsi:type="dcterms:W3CDTF">2016-11-08T05:54:58Z</dcterms:created>
  <dcterms:modified xsi:type="dcterms:W3CDTF">2017-01-10T07:15:53Z</dcterms:modified>
</cp:coreProperties>
</file>