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0" r:id="rId3"/>
    <p:sldId id="291" r:id="rId4"/>
    <p:sldId id="281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3" r:id="rId15"/>
    <p:sldId id="271" r:id="rId16"/>
    <p:sldId id="272" r:id="rId17"/>
    <p:sldId id="274" r:id="rId18"/>
    <p:sldId id="295" r:id="rId19"/>
    <p:sldId id="292" r:id="rId20"/>
    <p:sldId id="276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u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96A40C"/>
    <a:srgbClr val="00FF00"/>
    <a:srgbClr val="00FFFF"/>
    <a:srgbClr val="FFCC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0" autoAdjust="0"/>
  </p:normalViewPr>
  <p:slideViewPr>
    <p:cSldViewPr>
      <p:cViewPr>
        <p:scale>
          <a:sx n="90" d="100"/>
          <a:sy n="90" d="100"/>
        </p:scale>
        <p:origin x="61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Sheet1!$C$3:$C$12</c:f>
              <c:strCache>
                <c:ptCount val="10"/>
                <c:pt idx="0">
                  <c:v>割引チケット・フリー切符の情報</c:v>
                </c:pt>
                <c:pt idx="1">
                  <c:v>観光チケット(入場券等)の手配・購入</c:v>
                </c:pt>
                <c:pt idx="2">
                  <c:v>宿泊施設情報</c:v>
                </c:pt>
                <c:pt idx="3">
                  <c:v>多言語スタッフの常駐</c:v>
                </c:pt>
                <c:pt idx="4">
                  <c:v>飲食店情報</c:v>
                </c:pt>
                <c:pt idx="5">
                  <c:v>無料公衆無線LAN環境情報</c:v>
                </c:pt>
                <c:pt idx="6">
                  <c:v>公共交通の乗車券手配</c:v>
                </c:pt>
                <c:pt idx="7">
                  <c:v>公共交通の利用方法(乗り方)、利用料金</c:v>
                </c:pt>
                <c:pt idx="8">
                  <c:v>観光情報(見所、文化体験等)</c:v>
                </c:pt>
                <c:pt idx="9">
                  <c:v>目的地までの公共交通の経路・情報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  <c:pt idx="0">
                  <c:v>21.9</c:v>
                </c:pt>
                <c:pt idx="1">
                  <c:v>24.2</c:v>
                </c:pt>
                <c:pt idx="2">
                  <c:v>24.6</c:v>
                </c:pt>
                <c:pt idx="3">
                  <c:v>24.7</c:v>
                </c:pt>
                <c:pt idx="4">
                  <c:v>26.1</c:v>
                </c:pt>
                <c:pt idx="5">
                  <c:v>26.3</c:v>
                </c:pt>
                <c:pt idx="6">
                  <c:v>35.799999999999997</c:v>
                </c:pt>
                <c:pt idx="7">
                  <c:v>44.5</c:v>
                </c:pt>
                <c:pt idx="8">
                  <c:v>56.4</c:v>
                </c:pt>
                <c:pt idx="9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AF-4212-9BE2-54C0184D4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022544"/>
        <c:axId val="219022936"/>
      </c:barChart>
      <c:catAx>
        <c:axId val="21902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22936"/>
        <c:crosses val="autoZero"/>
        <c:auto val="1"/>
        <c:lblAlgn val="ctr"/>
        <c:lblOffset val="100"/>
        <c:noMultiLvlLbl val="0"/>
      </c:catAx>
      <c:valAx>
        <c:axId val="219022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902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175C1-A1DC-49D7-9BFB-C2BF72A2851F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A79C0378-9678-4EE6-84CB-59B5E3D8DE00}">
      <dgm:prSet phldrT="[テキスト]"/>
      <dgm:spPr/>
      <dgm:t>
        <a:bodyPr/>
        <a:lstStyle/>
        <a:p>
          <a:r>
            <a:rPr kumimoji="1" lang="ja-JP" altLang="en-US" dirty="0"/>
            <a:t>大会前</a:t>
          </a:r>
        </a:p>
      </dgm:t>
    </dgm:pt>
    <dgm:pt modelId="{FFD4E871-56AA-466E-8DA5-7D57226A96B8}" type="parTrans" cxnId="{634D042F-AC2A-4072-85A8-B6CB2C2505B6}">
      <dgm:prSet/>
      <dgm:spPr/>
      <dgm:t>
        <a:bodyPr/>
        <a:lstStyle/>
        <a:p>
          <a:endParaRPr kumimoji="1" lang="ja-JP" altLang="en-US"/>
        </a:p>
      </dgm:t>
    </dgm:pt>
    <dgm:pt modelId="{06A7D2BF-779F-4359-B12E-13D667D18967}" type="sibTrans" cxnId="{634D042F-AC2A-4072-85A8-B6CB2C2505B6}">
      <dgm:prSet/>
      <dgm:spPr/>
      <dgm:t>
        <a:bodyPr/>
        <a:lstStyle/>
        <a:p>
          <a:endParaRPr kumimoji="1" lang="ja-JP" altLang="en-US"/>
        </a:p>
      </dgm:t>
    </dgm:pt>
    <dgm:pt modelId="{87ECDF3C-2807-4737-991D-51B20FF70C3A}">
      <dgm:prSet phldrT="[テキスト]"/>
      <dgm:spPr>
        <a:solidFill>
          <a:srgbClr val="FFC000"/>
        </a:solidFill>
      </dgm:spPr>
      <dgm:t>
        <a:bodyPr/>
        <a:lstStyle/>
        <a:p>
          <a:r>
            <a:rPr kumimoji="1" lang="ja-JP" altLang="en-US" dirty="0"/>
            <a:t>大会中</a:t>
          </a:r>
        </a:p>
      </dgm:t>
    </dgm:pt>
    <dgm:pt modelId="{4C48E434-6677-4280-ADFD-487F112EA2FA}" type="parTrans" cxnId="{D4D46068-A0E3-4644-95CB-A3785F54422A}">
      <dgm:prSet/>
      <dgm:spPr/>
      <dgm:t>
        <a:bodyPr/>
        <a:lstStyle/>
        <a:p>
          <a:endParaRPr kumimoji="1" lang="ja-JP" altLang="en-US"/>
        </a:p>
      </dgm:t>
    </dgm:pt>
    <dgm:pt modelId="{14BAFD49-81E3-4463-8976-E79A6D4353CA}" type="sibTrans" cxnId="{D4D46068-A0E3-4644-95CB-A3785F54422A}">
      <dgm:prSet/>
      <dgm:spPr/>
      <dgm:t>
        <a:bodyPr/>
        <a:lstStyle/>
        <a:p>
          <a:endParaRPr kumimoji="1" lang="ja-JP" altLang="en-US"/>
        </a:p>
      </dgm:t>
    </dgm:pt>
    <dgm:pt modelId="{84CE153C-C43D-4962-B520-6455BBE166B6}">
      <dgm:prSet phldrT="[テキスト]"/>
      <dgm:spPr/>
      <dgm:t>
        <a:bodyPr/>
        <a:lstStyle/>
        <a:p>
          <a:r>
            <a:rPr kumimoji="1" lang="ja-JP" altLang="en-US" dirty="0"/>
            <a:t>大会後</a:t>
          </a:r>
        </a:p>
      </dgm:t>
    </dgm:pt>
    <dgm:pt modelId="{F27929BA-D83B-49B3-959E-5AEE324DAC8A}" type="parTrans" cxnId="{DED7752F-8A36-427D-B379-F3CC99B75CE8}">
      <dgm:prSet/>
      <dgm:spPr/>
      <dgm:t>
        <a:bodyPr/>
        <a:lstStyle/>
        <a:p>
          <a:endParaRPr kumimoji="1" lang="ja-JP" altLang="en-US"/>
        </a:p>
      </dgm:t>
    </dgm:pt>
    <dgm:pt modelId="{60AE59A8-B94C-43E8-97F4-8C1A5B68B20A}" type="sibTrans" cxnId="{DED7752F-8A36-427D-B379-F3CC99B75CE8}">
      <dgm:prSet/>
      <dgm:spPr/>
      <dgm:t>
        <a:bodyPr/>
        <a:lstStyle/>
        <a:p>
          <a:endParaRPr kumimoji="1" lang="ja-JP" altLang="en-US"/>
        </a:p>
      </dgm:t>
    </dgm:pt>
    <dgm:pt modelId="{FBEF6F67-1132-4A75-ADAD-2EBB96118563}" type="pres">
      <dgm:prSet presAssocID="{1DF175C1-A1DC-49D7-9BFB-C2BF72A2851F}" presName="Name0" presStyleCnt="0">
        <dgm:presLayoutVars>
          <dgm:dir/>
          <dgm:resizeHandles val="exact"/>
        </dgm:presLayoutVars>
      </dgm:prSet>
      <dgm:spPr/>
    </dgm:pt>
    <dgm:pt modelId="{6847C497-98FD-4D36-90A6-B82AC48A3E53}" type="pres">
      <dgm:prSet presAssocID="{1DF175C1-A1DC-49D7-9BFB-C2BF72A2851F}" presName="fgShape" presStyleLbl="fgShp" presStyleIdx="0" presStyleCnt="1"/>
      <dgm:spPr>
        <a:prstGeom prst="rightArrow">
          <a:avLst/>
        </a:prstGeom>
      </dgm:spPr>
    </dgm:pt>
    <dgm:pt modelId="{8FDFB7CB-82D1-4F99-B340-F67E57E03BFB}" type="pres">
      <dgm:prSet presAssocID="{1DF175C1-A1DC-49D7-9BFB-C2BF72A2851F}" presName="linComp" presStyleCnt="0"/>
      <dgm:spPr/>
    </dgm:pt>
    <dgm:pt modelId="{E1D0FDB2-9418-45A8-885C-A7072AC1AB3D}" type="pres">
      <dgm:prSet presAssocID="{A79C0378-9678-4EE6-84CB-59B5E3D8DE00}" presName="compNode" presStyleCnt="0"/>
      <dgm:spPr/>
    </dgm:pt>
    <dgm:pt modelId="{79BAC9EA-89FC-41BF-9210-B21761B4CC31}" type="pres">
      <dgm:prSet presAssocID="{A79C0378-9678-4EE6-84CB-59B5E3D8DE00}" presName="bkgdShap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C720D74D-D680-4DD2-9822-AECE9350A628}" type="pres">
      <dgm:prSet presAssocID="{A79C0378-9678-4EE6-84CB-59B5E3D8DE0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7C03185-6F45-4976-9C47-AB1BBFC369B1}" type="pres">
      <dgm:prSet presAssocID="{A79C0378-9678-4EE6-84CB-59B5E3D8DE00}" presName="invisiNode" presStyleLbl="node1" presStyleIdx="0" presStyleCnt="3"/>
      <dgm:spPr/>
    </dgm:pt>
    <dgm:pt modelId="{B4066330-74A2-4666-BCBF-6417EC638438}" type="pres">
      <dgm:prSet presAssocID="{A79C0378-9678-4EE6-84CB-59B5E3D8DE0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BB2FB8E-D745-4430-9AF9-DA211DD6B84C}" type="pres">
      <dgm:prSet presAssocID="{06A7D2BF-779F-4359-B12E-13D667D18967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5F82B0BE-DC44-4248-90AE-0DBB2774AE66}" type="pres">
      <dgm:prSet presAssocID="{87ECDF3C-2807-4737-991D-51B20FF70C3A}" presName="compNode" presStyleCnt="0"/>
      <dgm:spPr/>
    </dgm:pt>
    <dgm:pt modelId="{919B95F2-4757-4D2A-8F01-48A83C7FF703}" type="pres">
      <dgm:prSet presAssocID="{87ECDF3C-2807-4737-991D-51B20FF70C3A}" presName="bkgdShap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EE72B3F7-1628-47EE-8C9D-4FC8CEB864A2}" type="pres">
      <dgm:prSet presAssocID="{87ECDF3C-2807-4737-991D-51B20FF70C3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26A9F2-8AA9-4FBF-A6FA-F2B3B7767073}" type="pres">
      <dgm:prSet presAssocID="{87ECDF3C-2807-4737-991D-51B20FF70C3A}" presName="invisiNode" presStyleLbl="node1" presStyleIdx="1" presStyleCnt="3"/>
      <dgm:spPr/>
    </dgm:pt>
    <dgm:pt modelId="{9C185D69-D2B9-48FA-8619-87AEE9816E30}" type="pres">
      <dgm:prSet presAssocID="{87ECDF3C-2807-4737-991D-51B20FF70C3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6862811-C4E9-4828-8D0B-99010464E423}" type="pres">
      <dgm:prSet presAssocID="{14BAFD49-81E3-4463-8976-E79A6D4353CA}" presName="sibTrans" presStyleLbl="sibTrans2D1" presStyleIdx="0" presStyleCnt="0"/>
      <dgm:spPr/>
      <dgm:t>
        <a:bodyPr/>
        <a:lstStyle/>
        <a:p>
          <a:endParaRPr kumimoji="1" lang="ja-JP" altLang="en-US"/>
        </a:p>
      </dgm:t>
    </dgm:pt>
    <dgm:pt modelId="{8B7047D9-7395-4CB4-BC69-0590B39FC2E9}" type="pres">
      <dgm:prSet presAssocID="{84CE153C-C43D-4962-B520-6455BBE166B6}" presName="compNode" presStyleCnt="0"/>
      <dgm:spPr/>
    </dgm:pt>
    <dgm:pt modelId="{20C5705C-98EC-4393-B6E9-E35B27B37483}" type="pres">
      <dgm:prSet presAssocID="{84CE153C-C43D-4962-B520-6455BBE166B6}" presName="bkgdShape" presStyleLbl="node1" presStyleIdx="2" presStyleCnt="3" custLinFactNeighborX="21970" custLinFactNeighborY="-9169"/>
      <dgm:spPr/>
      <dgm:t>
        <a:bodyPr/>
        <a:lstStyle/>
        <a:p>
          <a:endParaRPr kumimoji="1" lang="ja-JP" altLang="en-US"/>
        </a:p>
      </dgm:t>
    </dgm:pt>
    <dgm:pt modelId="{CA5E9B02-222C-4EDC-8E29-AB529FB58F03}" type="pres">
      <dgm:prSet presAssocID="{84CE153C-C43D-4962-B520-6455BBE166B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6BFFF24-4B52-4E36-AE5F-38B0FC7C18B6}" type="pres">
      <dgm:prSet presAssocID="{84CE153C-C43D-4962-B520-6455BBE166B6}" presName="invisiNode" presStyleLbl="node1" presStyleIdx="2" presStyleCnt="3"/>
      <dgm:spPr/>
    </dgm:pt>
    <dgm:pt modelId="{34422B3D-39CA-4C1B-B581-A132DF4040EB}" type="pres">
      <dgm:prSet presAssocID="{84CE153C-C43D-4962-B520-6455BBE166B6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75F9751-4814-471F-B37D-39D6FC704E3A}" type="presOf" srcId="{06A7D2BF-779F-4359-B12E-13D667D18967}" destId="{0BB2FB8E-D745-4430-9AF9-DA211DD6B84C}" srcOrd="0" destOrd="0" presId="urn:microsoft.com/office/officeart/2005/8/layout/hList7"/>
    <dgm:cxn modelId="{DED7752F-8A36-427D-B379-F3CC99B75CE8}" srcId="{1DF175C1-A1DC-49D7-9BFB-C2BF72A2851F}" destId="{84CE153C-C43D-4962-B520-6455BBE166B6}" srcOrd="2" destOrd="0" parTransId="{F27929BA-D83B-49B3-959E-5AEE324DAC8A}" sibTransId="{60AE59A8-B94C-43E8-97F4-8C1A5B68B20A}"/>
    <dgm:cxn modelId="{CFAF5D5A-6D19-4855-BCF1-47AAD247D9F9}" type="presOf" srcId="{14BAFD49-81E3-4463-8976-E79A6D4353CA}" destId="{06862811-C4E9-4828-8D0B-99010464E423}" srcOrd="0" destOrd="0" presId="urn:microsoft.com/office/officeart/2005/8/layout/hList7"/>
    <dgm:cxn modelId="{634D042F-AC2A-4072-85A8-B6CB2C2505B6}" srcId="{1DF175C1-A1DC-49D7-9BFB-C2BF72A2851F}" destId="{A79C0378-9678-4EE6-84CB-59B5E3D8DE00}" srcOrd="0" destOrd="0" parTransId="{FFD4E871-56AA-466E-8DA5-7D57226A96B8}" sibTransId="{06A7D2BF-779F-4359-B12E-13D667D18967}"/>
    <dgm:cxn modelId="{8FC819FF-7003-43E7-8B89-5B8E6F9BD759}" type="presOf" srcId="{84CE153C-C43D-4962-B520-6455BBE166B6}" destId="{20C5705C-98EC-4393-B6E9-E35B27B37483}" srcOrd="0" destOrd="0" presId="urn:microsoft.com/office/officeart/2005/8/layout/hList7"/>
    <dgm:cxn modelId="{E22D929D-BE26-42F1-BECC-3FFBD0DA3834}" type="presOf" srcId="{A79C0378-9678-4EE6-84CB-59B5E3D8DE00}" destId="{79BAC9EA-89FC-41BF-9210-B21761B4CC31}" srcOrd="0" destOrd="0" presId="urn:microsoft.com/office/officeart/2005/8/layout/hList7"/>
    <dgm:cxn modelId="{9822565D-035F-48BE-A251-81341DE15B03}" type="presOf" srcId="{84CE153C-C43D-4962-B520-6455BBE166B6}" destId="{CA5E9B02-222C-4EDC-8E29-AB529FB58F03}" srcOrd="1" destOrd="0" presId="urn:microsoft.com/office/officeart/2005/8/layout/hList7"/>
    <dgm:cxn modelId="{D2FF0EF2-0E5A-4F35-8B72-AB87928A7A3D}" type="presOf" srcId="{1DF175C1-A1DC-49D7-9BFB-C2BF72A2851F}" destId="{FBEF6F67-1132-4A75-ADAD-2EBB96118563}" srcOrd="0" destOrd="0" presId="urn:microsoft.com/office/officeart/2005/8/layout/hList7"/>
    <dgm:cxn modelId="{A55A1BD4-9C57-47B0-BF7E-6DAE67AA378C}" type="presOf" srcId="{87ECDF3C-2807-4737-991D-51B20FF70C3A}" destId="{919B95F2-4757-4D2A-8F01-48A83C7FF703}" srcOrd="0" destOrd="0" presId="urn:microsoft.com/office/officeart/2005/8/layout/hList7"/>
    <dgm:cxn modelId="{D6AC99A2-855A-4506-ABBC-E71D73C93F62}" type="presOf" srcId="{A79C0378-9678-4EE6-84CB-59B5E3D8DE00}" destId="{C720D74D-D680-4DD2-9822-AECE9350A628}" srcOrd="1" destOrd="0" presId="urn:microsoft.com/office/officeart/2005/8/layout/hList7"/>
    <dgm:cxn modelId="{D4D46068-A0E3-4644-95CB-A3785F54422A}" srcId="{1DF175C1-A1DC-49D7-9BFB-C2BF72A2851F}" destId="{87ECDF3C-2807-4737-991D-51B20FF70C3A}" srcOrd="1" destOrd="0" parTransId="{4C48E434-6677-4280-ADFD-487F112EA2FA}" sibTransId="{14BAFD49-81E3-4463-8976-E79A6D4353CA}"/>
    <dgm:cxn modelId="{D5E483AB-797F-4171-8936-A230C40347C7}" type="presOf" srcId="{87ECDF3C-2807-4737-991D-51B20FF70C3A}" destId="{EE72B3F7-1628-47EE-8C9D-4FC8CEB864A2}" srcOrd="1" destOrd="0" presId="urn:microsoft.com/office/officeart/2005/8/layout/hList7"/>
    <dgm:cxn modelId="{DAD599C0-1559-4AFD-9878-5529146D3580}" type="presParOf" srcId="{FBEF6F67-1132-4A75-ADAD-2EBB96118563}" destId="{6847C497-98FD-4D36-90A6-B82AC48A3E53}" srcOrd="0" destOrd="0" presId="urn:microsoft.com/office/officeart/2005/8/layout/hList7"/>
    <dgm:cxn modelId="{C93EE5D7-B82B-422B-8F17-9B2499B77D4B}" type="presParOf" srcId="{FBEF6F67-1132-4A75-ADAD-2EBB96118563}" destId="{8FDFB7CB-82D1-4F99-B340-F67E57E03BFB}" srcOrd="1" destOrd="0" presId="urn:microsoft.com/office/officeart/2005/8/layout/hList7"/>
    <dgm:cxn modelId="{70A39C6A-F3DA-4F87-A269-771079452031}" type="presParOf" srcId="{8FDFB7CB-82D1-4F99-B340-F67E57E03BFB}" destId="{E1D0FDB2-9418-45A8-885C-A7072AC1AB3D}" srcOrd="0" destOrd="0" presId="urn:microsoft.com/office/officeart/2005/8/layout/hList7"/>
    <dgm:cxn modelId="{6D1E0878-B1B1-4B74-8DBD-6E7688EA57A0}" type="presParOf" srcId="{E1D0FDB2-9418-45A8-885C-A7072AC1AB3D}" destId="{79BAC9EA-89FC-41BF-9210-B21761B4CC31}" srcOrd="0" destOrd="0" presId="urn:microsoft.com/office/officeart/2005/8/layout/hList7"/>
    <dgm:cxn modelId="{80AC88D2-A321-41E1-BCD9-6C652D12BE7D}" type="presParOf" srcId="{E1D0FDB2-9418-45A8-885C-A7072AC1AB3D}" destId="{C720D74D-D680-4DD2-9822-AECE9350A628}" srcOrd="1" destOrd="0" presId="urn:microsoft.com/office/officeart/2005/8/layout/hList7"/>
    <dgm:cxn modelId="{801BA69A-477F-4103-8EC9-6BF8938D0BF3}" type="presParOf" srcId="{E1D0FDB2-9418-45A8-885C-A7072AC1AB3D}" destId="{B7C03185-6F45-4976-9C47-AB1BBFC369B1}" srcOrd="2" destOrd="0" presId="urn:microsoft.com/office/officeart/2005/8/layout/hList7"/>
    <dgm:cxn modelId="{65DFFBC4-AB25-449B-AA21-E0BEB0494149}" type="presParOf" srcId="{E1D0FDB2-9418-45A8-885C-A7072AC1AB3D}" destId="{B4066330-74A2-4666-BCBF-6417EC638438}" srcOrd="3" destOrd="0" presId="urn:microsoft.com/office/officeart/2005/8/layout/hList7"/>
    <dgm:cxn modelId="{EA69D68D-4B91-4D73-95DA-38400F7D674B}" type="presParOf" srcId="{8FDFB7CB-82D1-4F99-B340-F67E57E03BFB}" destId="{0BB2FB8E-D745-4430-9AF9-DA211DD6B84C}" srcOrd="1" destOrd="0" presId="urn:microsoft.com/office/officeart/2005/8/layout/hList7"/>
    <dgm:cxn modelId="{18386B65-36C5-4BDB-A8AD-7B80D1B909EE}" type="presParOf" srcId="{8FDFB7CB-82D1-4F99-B340-F67E57E03BFB}" destId="{5F82B0BE-DC44-4248-90AE-0DBB2774AE66}" srcOrd="2" destOrd="0" presId="urn:microsoft.com/office/officeart/2005/8/layout/hList7"/>
    <dgm:cxn modelId="{FB5F0705-72FB-4BB4-8B05-B13E37FE41E5}" type="presParOf" srcId="{5F82B0BE-DC44-4248-90AE-0DBB2774AE66}" destId="{919B95F2-4757-4D2A-8F01-48A83C7FF703}" srcOrd="0" destOrd="0" presId="urn:microsoft.com/office/officeart/2005/8/layout/hList7"/>
    <dgm:cxn modelId="{CF2704D6-2E53-4901-97CE-4B379AB2F0DE}" type="presParOf" srcId="{5F82B0BE-DC44-4248-90AE-0DBB2774AE66}" destId="{EE72B3F7-1628-47EE-8C9D-4FC8CEB864A2}" srcOrd="1" destOrd="0" presId="urn:microsoft.com/office/officeart/2005/8/layout/hList7"/>
    <dgm:cxn modelId="{0D597568-43A5-4BF3-BFBB-E56800EE8187}" type="presParOf" srcId="{5F82B0BE-DC44-4248-90AE-0DBB2774AE66}" destId="{4226A9F2-8AA9-4FBF-A6FA-F2B3B7767073}" srcOrd="2" destOrd="0" presId="urn:microsoft.com/office/officeart/2005/8/layout/hList7"/>
    <dgm:cxn modelId="{74D1348C-5699-4EB4-9FA9-9272257E2CAE}" type="presParOf" srcId="{5F82B0BE-DC44-4248-90AE-0DBB2774AE66}" destId="{9C185D69-D2B9-48FA-8619-87AEE9816E30}" srcOrd="3" destOrd="0" presId="urn:microsoft.com/office/officeart/2005/8/layout/hList7"/>
    <dgm:cxn modelId="{012E0960-30EF-4CDC-8BB9-8E10A9BFB718}" type="presParOf" srcId="{8FDFB7CB-82D1-4F99-B340-F67E57E03BFB}" destId="{06862811-C4E9-4828-8D0B-99010464E423}" srcOrd="3" destOrd="0" presId="urn:microsoft.com/office/officeart/2005/8/layout/hList7"/>
    <dgm:cxn modelId="{40D3BD30-8637-4DB2-BF3D-33DDBF57D5B2}" type="presParOf" srcId="{8FDFB7CB-82D1-4F99-B340-F67E57E03BFB}" destId="{8B7047D9-7395-4CB4-BC69-0590B39FC2E9}" srcOrd="4" destOrd="0" presId="urn:microsoft.com/office/officeart/2005/8/layout/hList7"/>
    <dgm:cxn modelId="{E5F7F904-E647-49D1-9E9C-5F4F09B6D91F}" type="presParOf" srcId="{8B7047D9-7395-4CB4-BC69-0590B39FC2E9}" destId="{20C5705C-98EC-4393-B6E9-E35B27B37483}" srcOrd="0" destOrd="0" presId="urn:microsoft.com/office/officeart/2005/8/layout/hList7"/>
    <dgm:cxn modelId="{6BFA3C57-5D9E-4EB7-9462-FBA6473C8510}" type="presParOf" srcId="{8B7047D9-7395-4CB4-BC69-0590B39FC2E9}" destId="{CA5E9B02-222C-4EDC-8E29-AB529FB58F03}" srcOrd="1" destOrd="0" presId="urn:microsoft.com/office/officeart/2005/8/layout/hList7"/>
    <dgm:cxn modelId="{CB202D71-CAC2-42ED-9954-E30CCEAAB2C2}" type="presParOf" srcId="{8B7047D9-7395-4CB4-BC69-0590B39FC2E9}" destId="{E6BFFF24-4B52-4E36-AE5F-38B0FC7C18B6}" srcOrd="2" destOrd="0" presId="urn:microsoft.com/office/officeart/2005/8/layout/hList7"/>
    <dgm:cxn modelId="{D9400494-60D7-452F-B6FC-596FC782CD04}" type="presParOf" srcId="{8B7047D9-7395-4CB4-BC69-0590B39FC2E9}" destId="{34422B3D-39CA-4C1B-B581-A132DF4040E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AC9EA-89FC-41BF-9210-B21761B4CC31}">
      <dsp:nvSpPr>
        <dsp:cNvPr id="0" name=""/>
        <dsp:cNvSpPr/>
      </dsp:nvSpPr>
      <dsp:spPr>
        <a:xfrm>
          <a:off x="1390" y="0"/>
          <a:ext cx="2164037" cy="42484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100" kern="1200" dirty="0"/>
            <a:t>大会前</a:t>
          </a:r>
        </a:p>
      </dsp:txBody>
      <dsp:txXfrm>
        <a:off x="1390" y="1699388"/>
        <a:ext cx="2164037" cy="1699388"/>
      </dsp:txXfrm>
    </dsp:sp>
    <dsp:sp modelId="{B4066330-74A2-4666-BCBF-6417EC638438}">
      <dsp:nvSpPr>
        <dsp:cNvPr id="0" name=""/>
        <dsp:cNvSpPr/>
      </dsp:nvSpPr>
      <dsp:spPr>
        <a:xfrm>
          <a:off x="376038" y="254908"/>
          <a:ext cx="1414741" cy="14147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B95F2-4757-4D2A-8F01-48A83C7FF703}">
      <dsp:nvSpPr>
        <dsp:cNvPr id="0" name=""/>
        <dsp:cNvSpPr/>
      </dsp:nvSpPr>
      <dsp:spPr>
        <a:xfrm>
          <a:off x="2230349" y="0"/>
          <a:ext cx="2164037" cy="424847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100" kern="1200" dirty="0"/>
            <a:t>大会中</a:t>
          </a:r>
        </a:p>
      </dsp:txBody>
      <dsp:txXfrm>
        <a:off x="2230349" y="1699388"/>
        <a:ext cx="2164037" cy="1699388"/>
      </dsp:txXfrm>
    </dsp:sp>
    <dsp:sp modelId="{9C185D69-D2B9-48FA-8619-87AEE9816E30}">
      <dsp:nvSpPr>
        <dsp:cNvPr id="0" name=""/>
        <dsp:cNvSpPr/>
      </dsp:nvSpPr>
      <dsp:spPr>
        <a:xfrm>
          <a:off x="2604997" y="254908"/>
          <a:ext cx="1414741" cy="141474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5705C-98EC-4393-B6E9-E35B27B37483}">
      <dsp:nvSpPr>
        <dsp:cNvPr id="0" name=""/>
        <dsp:cNvSpPr/>
      </dsp:nvSpPr>
      <dsp:spPr>
        <a:xfrm>
          <a:off x="4460698" y="0"/>
          <a:ext cx="2164037" cy="42484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100" kern="1200" dirty="0"/>
            <a:t>大会後</a:t>
          </a:r>
        </a:p>
      </dsp:txBody>
      <dsp:txXfrm>
        <a:off x="4460698" y="1699388"/>
        <a:ext cx="2164037" cy="1699388"/>
      </dsp:txXfrm>
    </dsp:sp>
    <dsp:sp modelId="{34422B3D-39CA-4C1B-B581-A132DF4040EB}">
      <dsp:nvSpPr>
        <dsp:cNvPr id="0" name=""/>
        <dsp:cNvSpPr/>
      </dsp:nvSpPr>
      <dsp:spPr>
        <a:xfrm>
          <a:off x="4833955" y="254908"/>
          <a:ext cx="1414741" cy="141474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7C497-98FD-4D36-90A6-B82AC48A3E53}">
      <dsp:nvSpPr>
        <dsp:cNvPr id="0" name=""/>
        <dsp:cNvSpPr/>
      </dsp:nvSpPr>
      <dsp:spPr>
        <a:xfrm>
          <a:off x="264989" y="3398777"/>
          <a:ext cx="6094757" cy="63727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116B-39B5-4A2B-8AC6-D1183C2DE387}" type="datetimeFigureOut">
              <a:rPr kumimoji="1" lang="ja-JP" altLang="en-US" smtClean="0"/>
              <a:t>2017/1/27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DA90B-92F4-48B9-B8BD-5859C348A1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5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92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3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80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01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45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09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82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53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857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DA90B-92F4-48B9-B8BD-5859C348A19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657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1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0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0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7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74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1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4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87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2017/1/27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kumimoji="0"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1/27/2017</a:t>
            </a:fld>
            <a:endParaRPr kumimoji="0"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0"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kumimoji="0"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1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11" Type="http://schemas.openxmlformats.org/officeDocument/2006/relationships/image" Target="../media/image43.png"/><Relationship Id="rId5" Type="http://schemas.openxmlformats.org/officeDocument/2006/relationships/image" Target="../media/image38.jpeg"/><Relationship Id="rId15" Type="http://schemas.openxmlformats.org/officeDocument/2006/relationships/image" Target="../media/image47.png"/><Relationship Id="rId10" Type="http://schemas.openxmlformats.org/officeDocument/2006/relationships/image" Target="../media/image29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8.png"/><Relationship Id="rId7" Type="http://schemas.openxmlformats.org/officeDocument/2006/relationships/image" Target="../media/image6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17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4848" y="485495"/>
            <a:ext cx="9739372" cy="2376264"/>
          </a:xfrm>
          <a:noFill/>
        </p:spPr>
        <p:txBody>
          <a:bodyPr>
            <a:noAutofit/>
          </a:bodyPr>
          <a:lstStyle/>
          <a:p>
            <a:pPr algn="l"/>
            <a:r>
              <a:rPr kumimoji="1" lang="ja-JP" altLang="en-US" sz="66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Ｗ</a:t>
            </a:r>
            <a:r>
              <a:rPr kumimoji="1" lang="en-US" altLang="ja-JP" sz="66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М</a:t>
            </a:r>
            <a:r>
              <a:rPr kumimoji="1" lang="ja-JP" altLang="en-US" sz="66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Ｇ</a:t>
            </a:r>
            <a:r>
              <a:rPr kumimoji="1" lang="ja-JP" altLang="en-US" sz="54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を</a:t>
            </a:r>
            <a:r>
              <a:rPr kumimoji="1" lang="ja-JP" altLang="en-US" sz="66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変える</a:t>
            </a:r>
            <a:br>
              <a:rPr kumimoji="1" lang="ja-JP" altLang="en-US" sz="6600" b="1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</a:br>
            <a:r>
              <a:rPr kumimoji="1" lang="ja-JP" altLang="en-US" sz="6600" b="1" u="sng" dirty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シェアリングサービス</a:t>
            </a:r>
            <a:endParaRPr kumimoji="1" lang="ja-JP" altLang="en-US" sz="7200" u="sng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8036" y="4448268"/>
            <a:ext cx="5865167" cy="18722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ja-JP" altLang="en-US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冨　　真利那　前田　夢子</a:t>
            </a: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廣松　拓哉　　中岡　良輔</a:t>
            </a:r>
          </a:p>
          <a:p>
            <a:pPr algn="l"/>
            <a:r>
              <a:rPr lang="ja-JP" altLang="en-US" dirty="0">
                <a:solidFill>
                  <a:schemeClr val="tx1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渡邊　昂</a:t>
            </a:r>
          </a:p>
        </p:txBody>
      </p:sp>
      <p:pic>
        <p:nvPicPr>
          <p:cNvPr id="1026" name="Picture 2" descr="http://www.kindai.ac.jp/img/og-img-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4129810"/>
            <a:ext cx="16196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0928" y="4448268"/>
            <a:ext cx="677108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rgbClr val="002060"/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近畿大学</a:t>
            </a:r>
            <a:r>
              <a:rPr lang="ja-JP" altLang="en-US" sz="2800" dirty="0">
                <a:solidFill>
                  <a:srgbClr val="002060"/>
                </a:solidFill>
                <a:latin typeface="HGP平成角ｺﾞｼｯｸ体W9" panose="020B0A00000000000000" pitchFamily="50" charset="-128"/>
                <a:ea typeface="HGP平成角ｺﾞｼｯｸ体W9" panose="020B0A00000000000000" pitchFamily="50" charset="-128"/>
              </a:rPr>
              <a:t>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784" y="2879012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>
                <a:latin typeface="HGP明朝E" panose="02020900000000000000" pitchFamily="18" charset="-128"/>
                <a:ea typeface="HGP明朝E" panose="02020900000000000000" pitchFamily="18" charset="-128"/>
              </a:rPr>
              <a:t>～今ある</a:t>
            </a:r>
            <a:r>
              <a:rPr kumimoji="1" lang="ja-JP" altLang="en-US" sz="4000" b="1" dirty="0">
                <a:latin typeface="HGP明朝E" panose="02020900000000000000" pitchFamily="18" charset="-128"/>
                <a:ea typeface="HGP明朝E" panose="02020900000000000000" pitchFamily="18" charset="-128"/>
              </a:rPr>
              <a:t>ものをいま以上に～</a:t>
            </a:r>
          </a:p>
        </p:txBody>
      </p:sp>
    </p:spTree>
    <p:extLst>
      <p:ext uri="{BB962C8B-B14F-4D97-AF65-F5344CB8AC3E}">
        <p14:creationId xmlns:p14="http://schemas.microsoft.com/office/powerpoint/2010/main" val="32135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357622"/>
            <a:ext cx="10022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schemeClr val="accent6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イベント型民泊の実施</a:t>
            </a:r>
            <a:endParaRPr kumimoji="1" lang="ja-JP" altLang="en-US" sz="7200" dirty="0">
              <a:solidFill>
                <a:schemeClr val="accent6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9" name="フローチャート : カード 8"/>
          <p:cNvSpPr/>
          <p:nvPr/>
        </p:nvSpPr>
        <p:spPr>
          <a:xfrm>
            <a:off x="827584" y="2029449"/>
            <a:ext cx="3240360" cy="2799100"/>
          </a:xfrm>
          <a:prstGeom prst="flowChartPunchedCar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イベント型民泊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58" y="1052736"/>
            <a:ext cx="3160012" cy="2767169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067944" y="2029449"/>
            <a:ext cx="4644008" cy="2799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/>
              <a:t>年１回のイベント開催時において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宿泊施設の不足が見込まれ、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開催地の自治体の要請により、</a:t>
            </a:r>
          </a:p>
          <a:p>
            <a:pPr>
              <a:lnSpc>
                <a:spcPct val="150000"/>
              </a:lnSpc>
            </a:pPr>
            <a:r>
              <a:rPr lang="ja-JP" altLang="en-US" sz="2400" dirty="0"/>
              <a:t>自宅提供者が宿泊サービスを提供することが可能</a:t>
            </a:r>
            <a:endParaRPr lang="en-US" altLang="ja-JP" sz="2400" dirty="0"/>
          </a:p>
        </p:txBody>
      </p:sp>
      <p:pic>
        <p:nvPicPr>
          <p:cNvPr id="12" name="Picture 2" descr="ツール・ド・東北20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28" y="1556793"/>
            <a:ext cx="70926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740227" y="972017"/>
            <a:ext cx="2853956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ツール・ド・東北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6328" y="116632"/>
            <a:ext cx="89776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イベント型民泊の導入事例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5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1" grpId="0" animBg="1"/>
      <p:bldP spid="11" grpId="1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640087" y="1304763"/>
            <a:ext cx="2164037" cy="4248472"/>
            <a:chOff x="2230349" y="0"/>
            <a:chExt cx="2164037" cy="4248472"/>
          </a:xfrm>
          <a:solidFill>
            <a:srgbClr val="FFC000"/>
          </a:solidFill>
        </p:grpSpPr>
        <p:sp>
          <p:nvSpPr>
            <p:cNvPr id="18" name="角丸四角形 17"/>
            <p:cNvSpPr/>
            <p:nvPr/>
          </p:nvSpPr>
          <p:spPr>
            <a:xfrm>
              <a:off x="2230349" y="0"/>
              <a:ext cx="2164037" cy="424847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角丸四角形 4"/>
            <p:cNvSpPr/>
            <p:nvPr/>
          </p:nvSpPr>
          <p:spPr>
            <a:xfrm>
              <a:off x="2252089" y="1705476"/>
              <a:ext cx="2120556" cy="16993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000" kern="1200" dirty="0"/>
                <a:t>大会中</a:t>
              </a: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983051" y="1559671"/>
            <a:ext cx="1414741" cy="1414741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テキスト ボックス 20"/>
          <p:cNvSpPr txBox="1"/>
          <p:nvPr/>
        </p:nvSpPr>
        <p:spPr>
          <a:xfrm>
            <a:off x="2889395" y="2464993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情のシェア</a:t>
            </a:r>
            <a:endParaRPr kumimoji="1" lang="ja-JP" altLang="en-US" sz="24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48" y="2633410"/>
            <a:ext cx="1122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4819052" y="3312711"/>
            <a:ext cx="2328130" cy="2243254"/>
            <a:chOff x="1917420" y="286512"/>
            <a:chExt cx="2107399" cy="1990360"/>
          </a:xfrm>
        </p:grpSpPr>
        <p:sp>
          <p:nvSpPr>
            <p:cNvPr id="22" name="円/楕円 21"/>
            <p:cNvSpPr/>
            <p:nvPr/>
          </p:nvSpPr>
          <p:spPr>
            <a:xfrm>
              <a:off x="1917420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244008" y="1281692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乗り物の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2501546" y="448385"/>
              <a:ext cx="925084" cy="776796"/>
              <a:chOff x="4670472" y="3054231"/>
              <a:chExt cx="1781938" cy="14765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円/楕円 24"/>
              <p:cNvSpPr/>
              <p:nvPr/>
            </p:nvSpPr>
            <p:spPr>
              <a:xfrm>
                <a:off x="4827373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5984534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4670472" y="3721141"/>
                <a:ext cx="1781938" cy="49663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5362832" y="3969456"/>
                <a:ext cx="395417" cy="165939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4910929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000507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台形 30"/>
              <p:cNvSpPr/>
              <p:nvPr/>
            </p:nvSpPr>
            <p:spPr>
              <a:xfrm>
                <a:off x="4827373" y="3054231"/>
                <a:ext cx="1403794" cy="666910"/>
              </a:xfrm>
              <a:prstGeom prst="trapezoid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台形 31"/>
              <p:cNvSpPr/>
              <p:nvPr/>
            </p:nvSpPr>
            <p:spPr>
              <a:xfrm>
                <a:off x="5045507" y="3257516"/>
                <a:ext cx="967525" cy="339465"/>
              </a:xfrm>
              <a:prstGeom prst="trapezoid">
                <a:avLst>
                  <a:gd name="adj" fmla="val 3228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4861125" y="818864"/>
            <a:ext cx="2243985" cy="2221427"/>
            <a:chOff x="4932039" y="286512"/>
            <a:chExt cx="2107399" cy="1990360"/>
          </a:xfrm>
        </p:grpSpPr>
        <p:sp>
          <p:nvSpPr>
            <p:cNvPr id="34" name="円/楕円 33"/>
            <p:cNvSpPr/>
            <p:nvPr/>
          </p:nvSpPr>
          <p:spPr>
            <a:xfrm>
              <a:off x="4932039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265658" y="1281691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5520911" y="408039"/>
              <a:ext cx="929653" cy="817142"/>
              <a:chOff x="5488515" y="3658356"/>
              <a:chExt cx="911918" cy="7571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二等辺三角形 41"/>
              <p:cNvSpPr/>
              <p:nvPr/>
            </p:nvSpPr>
            <p:spPr>
              <a:xfrm>
                <a:off x="5488515" y="3658356"/>
                <a:ext cx="911918" cy="251205"/>
              </a:xfrm>
              <a:prstGeom prst="triangl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フローチャート: 処理 45"/>
              <p:cNvSpPr/>
              <p:nvPr/>
            </p:nvSpPr>
            <p:spPr>
              <a:xfrm>
                <a:off x="5607797" y="3909561"/>
                <a:ext cx="673353" cy="505920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フローチャート: 処理 47"/>
              <p:cNvSpPr/>
              <p:nvPr/>
            </p:nvSpPr>
            <p:spPr>
              <a:xfrm>
                <a:off x="5692346" y="4094205"/>
                <a:ext cx="131805" cy="321276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9" name="フレーム 48"/>
              <p:cNvSpPr/>
              <p:nvPr/>
            </p:nvSpPr>
            <p:spPr>
              <a:xfrm>
                <a:off x="5922872" y="4016284"/>
                <a:ext cx="259556" cy="244433"/>
              </a:xfrm>
              <a:prstGeom prst="fram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正方形/長方形 35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66328" y="116632"/>
            <a:ext cx="89776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外国人旅行者に対するアンケート調査結果について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406416" y="1081199"/>
            <a:ext cx="8496944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ja-JP" altLang="en-US" sz="2400" dirty="0"/>
              <a:t>外国人観光案内所を訪問した外国旅行者アンケート調査結果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437004" y="15286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出典：観光庁</a:t>
            </a:r>
          </a:p>
        </p:txBody>
      </p:sp>
      <p:grpSp>
        <p:nvGrpSpPr>
          <p:cNvPr id="44" name="グループ化 43"/>
          <p:cNvGrpSpPr/>
          <p:nvPr/>
        </p:nvGrpSpPr>
        <p:grpSpPr>
          <a:xfrm>
            <a:off x="446265" y="1745638"/>
            <a:ext cx="8457095" cy="4752528"/>
            <a:chOff x="473054" y="1052736"/>
            <a:chExt cx="8457095" cy="4752528"/>
          </a:xfrm>
        </p:grpSpPr>
        <p:sp>
          <p:nvSpPr>
            <p:cNvPr id="50" name="テキスト ボックス 49"/>
            <p:cNvSpPr txBox="1"/>
            <p:nvPr/>
          </p:nvSpPr>
          <p:spPr>
            <a:xfrm>
              <a:off x="476391" y="2109664"/>
              <a:ext cx="426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③</a:t>
              </a:r>
              <a:endParaRPr kumimoji="1" lang="en-US" altLang="ja-JP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494048" y="341970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⑥</a:t>
              </a:r>
            </a:p>
          </p:txBody>
        </p:sp>
        <p:grpSp>
          <p:nvGrpSpPr>
            <p:cNvPr id="52" name="グループ化 51"/>
            <p:cNvGrpSpPr/>
            <p:nvPr/>
          </p:nvGrpSpPr>
          <p:grpSpPr>
            <a:xfrm>
              <a:off x="473054" y="1052736"/>
              <a:ext cx="8457095" cy="4752528"/>
              <a:chOff x="473054" y="1052736"/>
              <a:chExt cx="8457095" cy="4752528"/>
            </a:xfrm>
          </p:grpSpPr>
          <p:graphicFrame>
            <p:nvGraphicFramePr>
              <p:cNvPr id="53" name="グラフ 52">
                <a:extLst/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06210075"/>
                  </p:ext>
                </p:extLst>
              </p:nvPr>
            </p:nvGraphicFramePr>
            <p:xfrm>
              <a:off x="902929" y="1052736"/>
              <a:ext cx="8027220" cy="47525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4" name="テキスト ボックス 53"/>
              <p:cNvSpPr txBox="1"/>
              <p:nvPr/>
            </p:nvSpPr>
            <p:spPr>
              <a:xfrm>
                <a:off x="473054" y="121000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①</a:t>
                </a: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73054" y="165320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②</a:t>
                </a: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494111" y="253961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④</a:t>
                </a: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494111" y="2976504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⑤</a:t>
                </a: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494111" y="3809391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⑦</a:t>
                </a:r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494111" y="4252595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⑧</a:t>
                </a: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94111" y="468635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⑨</a:t>
                </a: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494111" y="513286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⑩</a:t>
                </a:r>
              </a:p>
            </p:txBody>
          </p:sp>
        </p:grpSp>
      </p:grpSp>
      <p:sp>
        <p:nvSpPr>
          <p:cNvPr id="3" name="四角形: 角を丸くする 2"/>
          <p:cNvSpPr/>
          <p:nvPr/>
        </p:nvSpPr>
        <p:spPr>
          <a:xfrm>
            <a:off x="446265" y="1866506"/>
            <a:ext cx="8086175" cy="4005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四角形: 角を丸くする 61"/>
          <p:cNvSpPr/>
          <p:nvPr/>
        </p:nvSpPr>
        <p:spPr>
          <a:xfrm>
            <a:off x="467259" y="2794416"/>
            <a:ext cx="8086175" cy="80091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259" y="6195094"/>
            <a:ext cx="47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観光庁データを基にエクセルにて作成</a:t>
            </a:r>
          </a:p>
          <a:p>
            <a:r>
              <a:rPr lang="en-US" altLang="ja-JP" sz="1400" dirty="0"/>
              <a:t>(</a:t>
            </a:r>
            <a:r>
              <a:rPr lang="ja-JP" altLang="en-US" sz="1400" dirty="0"/>
              <a:t>上位</a:t>
            </a:r>
            <a:r>
              <a:rPr lang="en-US" altLang="ja-JP" sz="1400" dirty="0"/>
              <a:t>10</a:t>
            </a:r>
            <a:r>
              <a:rPr lang="ja-JP" altLang="en-US" sz="1400" dirty="0"/>
              <a:t>項目抜粋</a:t>
            </a:r>
            <a:r>
              <a:rPr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5" name="吹き出し: 角を丸めた四角形 4"/>
          <p:cNvSpPr/>
          <p:nvPr/>
        </p:nvSpPr>
        <p:spPr>
          <a:xfrm>
            <a:off x="1691680" y="4434338"/>
            <a:ext cx="5592008" cy="1760756"/>
          </a:xfrm>
          <a:prstGeom prst="wedgeRoundRectCallout">
            <a:avLst>
              <a:gd name="adj1" fmla="val -17881"/>
              <a:gd name="adj2" fmla="val -8802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000"/>
              </a:lnSpc>
            </a:pPr>
            <a:r>
              <a:rPr kumimoji="1" lang="ja-JP" alt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１位・３位・４位</a:t>
            </a:r>
          </a:p>
          <a:p>
            <a:pPr algn="ctr">
              <a:lnSpc>
                <a:spcPts val="5000"/>
              </a:lnSpc>
            </a:pPr>
            <a:r>
              <a:rPr lang="ja-JP" altLang="en-US" sz="3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公共</a:t>
            </a:r>
            <a:r>
              <a:rPr lang="ja-JP" altLang="en-U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交通に関する回答</a:t>
            </a:r>
            <a:endParaRPr kumimoji="1" lang="ja-JP" altLang="en-US" sz="3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1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5" grpId="0"/>
      <p:bldP spid="3" grpId="0" animBg="1"/>
      <p:bldP spid="62" grpId="0" animBg="1"/>
      <p:bldP spid="5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上下矢印 5"/>
          <p:cNvSpPr/>
          <p:nvPr/>
        </p:nvSpPr>
        <p:spPr>
          <a:xfrm rot="2516296">
            <a:off x="2320651" y="1641350"/>
            <a:ext cx="540913" cy="2619222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754" y="43913"/>
            <a:ext cx="2913320" cy="2551145"/>
          </a:xfrm>
          <a:prstGeom prst="rect">
            <a:avLst/>
          </a:prstGeom>
        </p:spPr>
      </p:pic>
      <p:sp>
        <p:nvSpPr>
          <p:cNvPr id="11" name="上下矢印 10"/>
          <p:cNvSpPr/>
          <p:nvPr/>
        </p:nvSpPr>
        <p:spPr>
          <a:xfrm rot="5400000">
            <a:off x="4609340" y="3448370"/>
            <a:ext cx="540913" cy="3629963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85" y="4236548"/>
            <a:ext cx="2149438" cy="105120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5" y="4220639"/>
            <a:ext cx="1881187" cy="1519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上下矢印 13"/>
          <p:cNvSpPr/>
          <p:nvPr/>
        </p:nvSpPr>
        <p:spPr>
          <a:xfrm rot="19083704" flipH="1">
            <a:off x="6239493" y="1782326"/>
            <a:ext cx="540913" cy="2559037"/>
          </a:xfrm>
          <a:prstGeom prst="upDown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12" y="3942847"/>
            <a:ext cx="1483453" cy="1935102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690400" y="640342"/>
            <a:ext cx="1986006" cy="1673658"/>
          </a:xfrm>
          <a:prstGeom prst="wedgeEllipseCallout">
            <a:avLst>
              <a:gd name="adj1" fmla="val 45672"/>
              <a:gd name="adj2" fmla="val 58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？</a:t>
            </a:r>
          </a:p>
        </p:txBody>
      </p:sp>
      <p:sp>
        <p:nvSpPr>
          <p:cNvPr id="17" name="円形吹き出し 16"/>
          <p:cNvSpPr/>
          <p:nvPr/>
        </p:nvSpPr>
        <p:spPr>
          <a:xfrm flipH="1">
            <a:off x="6261213" y="666519"/>
            <a:ext cx="1986006" cy="1673658"/>
          </a:xfrm>
          <a:prstGeom prst="wedgeEllipseCallout">
            <a:avLst>
              <a:gd name="adj1" fmla="val 45672"/>
              <a:gd name="adj2" fmla="val 5816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/>
              <a:t>？</a:t>
            </a:r>
          </a:p>
        </p:txBody>
      </p:sp>
      <p:pic>
        <p:nvPicPr>
          <p:cNvPr id="2050" name="Picture 2" descr="http://1.bp.blogspot.com/--uCHzmXSk9E/VwoG5Btl_UI/AAAAAAAA5nw/_dLi4TbP8GwpX019q7pt-ujUKooaVYAGQ/s800/kankou_white_famil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7" y="1767073"/>
            <a:ext cx="1557258" cy="15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1556792"/>
            <a:ext cx="8604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地元住民</a:t>
            </a:r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kumimoji="1" lang="ja-JP" altLang="en-US" sz="66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運転</a:t>
            </a:r>
            <a:r>
              <a:rPr kumimoji="1"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</a:p>
          <a:p>
            <a:pPr>
              <a:lnSpc>
                <a:spcPct val="150000"/>
              </a:lnSpc>
            </a:pPr>
            <a:r>
              <a:rPr kumimoji="1" lang="ja-JP" altLang="en-US" sz="6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白ナンバー車輸送</a:t>
            </a:r>
          </a:p>
        </p:txBody>
      </p:sp>
      <p:sp>
        <p:nvSpPr>
          <p:cNvPr id="20" name="フローチャート : カード 19"/>
          <p:cNvSpPr/>
          <p:nvPr/>
        </p:nvSpPr>
        <p:spPr>
          <a:xfrm>
            <a:off x="755576" y="2029449"/>
            <a:ext cx="3312368" cy="2245102"/>
          </a:xfrm>
          <a:prstGeom prst="flowChartPunchedCar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自家用有償旅客輸送</a:t>
            </a:r>
          </a:p>
          <a:p>
            <a:pPr algn="ctr"/>
            <a:r>
              <a:rPr kumimoji="1" lang="ja-JP" altLang="en-US" sz="2400" dirty="0"/>
              <a:t>（白ナンバー車輸送）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067944" y="2029449"/>
            <a:ext cx="4824536" cy="22451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smtClean="0"/>
              <a:t>一般</a:t>
            </a:r>
            <a:r>
              <a:rPr lang="ja-JP" altLang="en-US" sz="2400" dirty="0"/>
              <a:t>のドライバーが、自家用車で、移動サービスを求める乗客に対して、有償で移動サービスを提供する</a:t>
            </a:r>
            <a:r>
              <a:rPr lang="ja-JP" altLang="en-US" sz="2400"/>
              <a:t>もの</a:t>
            </a:r>
            <a:r>
              <a:rPr lang="ja-JP" altLang="en-US" sz="2400" smtClean="0"/>
              <a:t>。</a:t>
            </a:r>
            <a:endParaRPr lang="en-US" altLang="ja-JP" sz="2400" dirty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377298"/>
            <a:ext cx="2016224" cy="15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6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25182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16" grpId="0" animBg="1"/>
      <p:bldP spid="17" grpId="0" animBg="1"/>
      <p:bldP spid="19" grpId="0"/>
      <p:bldP spid="19" grpId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166328" y="116632"/>
            <a:ext cx="89776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導入の可能性が高い地域</a:t>
            </a:r>
          </a:p>
        </p:txBody>
      </p:sp>
      <p:pic>
        <p:nvPicPr>
          <p:cNvPr id="26" name="図 25" descr="日本地図｜白地図ぬりぬり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640" y="1755072"/>
            <a:ext cx="3826518" cy="4138202"/>
          </a:xfrm>
          <a:prstGeom prst="rect">
            <a:avLst/>
          </a:prstGeom>
        </p:spPr>
      </p:pic>
      <p:grpSp>
        <p:nvGrpSpPr>
          <p:cNvPr id="27" name="グループ化 26"/>
          <p:cNvGrpSpPr/>
          <p:nvPr/>
        </p:nvGrpSpPr>
        <p:grpSpPr>
          <a:xfrm>
            <a:off x="345282" y="1698280"/>
            <a:ext cx="1908455" cy="1939106"/>
            <a:chOff x="413657" y="1222251"/>
            <a:chExt cx="2544607" cy="2585474"/>
          </a:xfrm>
        </p:grpSpPr>
        <p:sp>
          <p:nvSpPr>
            <p:cNvPr id="28" name="角丸四角形吹き出し 50"/>
            <p:cNvSpPr/>
            <p:nvPr/>
          </p:nvSpPr>
          <p:spPr>
            <a:xfrm>
              <a:off x="460376" y="1349497"/>
              <a:ext cx="2487540" cy="2458228"/>
            </a:xfrm>
            <a:prstGeom prst="wedgeRoundRectCallout">
              <a:avLst>
                <a:gd name="adj1" fmla="val 171157"/>
                <a:gd name="adj2" fmla="val -11225"/>
                <a:gd name="adj3" fmla="val 16667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四角形: 角を丸くする 6"/>
            <p:cNvSpPr/>
            <p:nvPr/>
          </p:nvSpPr>
          <p:spPr>
            <a:xfrm>
              <a:off x="413657" y="1222251"/>
              <a:ext cx="2544607" cy="1181363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養父市</a:t>
              </a:r>
              <a:endParaRPr kumimoji="0" lang="en-US" altLang="ja-JP" sz="3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0" lang="ja-JP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オリエンテーリング</a:t>
              </a: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30" name="図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34" y="2633282"/>
            <a:ext cx="1181478" cy="967169"/>
          </a:xfrm>
          <a:prstGeom prst="rect">
            <a:avLst/>
          </a:prstGeom>
        </p:spPr>
      </p:pic>
      <p:grpSp>
        <p:nvGrpSpPr>
          <p:cNvPr id="31" name="グループ化 30"/>
          <p:cNvGrpSpPr/>
          <p:nvPr/>
        </p:nvGrpSpPr>
        <p:grpSpPr>
          <a:xfrm>
            <a:off x="6518540" y="116632"/>
            <a:ext cx="1908455" cy="1939106"/>
            <a:chOff x="413657" y="1222251"/>
            <a:chExt cx="2544607" cy="2585474"/>
          </a:xfrm>
        </p:grpSpPr>
        <p:sp>
          <p:nvSpPr>
            <p:cNvPr id="32" name="角丸四角形吹き出し 10"/>
            <p:cNvSpPr/>
            <p:nvPr/>
          </p:nvSpPr>
          <p:spPr>
            <a:xfrm>
              <a:off x="460376" y="1349497"/>
              <a:ext cx="2487540" cy="2458228"/>
            </a:xfrm>
            <a:prstGeom prst="wedgeRoundRectCallout">
              <a:avLst>
                <a:gd name="adj1" fmla="val -152788"/>
                <a:gd name="adj2" fmla="val 106742"/>
                <a:gd name="adj3" fmla="val 16667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四角形: 角を丸くする 31"/>
            <p:cNvSpPr/>
            <p:nvPr/>
          </p:nvSpPr>
          <p:spPr>
            <a:xfrm>
              <a:off x="413657" y="1222251"/>
              <a:ext cx="2544607" cy="1181363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神河町</a:t>
              </a:r>
              <a:endParaRPr kumimoji="0" lang="en-US" altLang="ja-JP" sz="3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0" lang="ja-JP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オリエンテーリング</a:t>
              </a: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577" y="1057292"/>
            <a:ext cx="922224" cy="943808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>
            <a:off x="6921011" y="4554358"/>
            <a:ext cx="1984458" cy="2002318"/>
            <a:chOff x="412530" y="1137968"/>
            <a:chExt cx="2645945" cy="2669757"/>
          </a:xfrm>
        </p:grpSpPr>
        <p:sp>
          <p:nvSpPr>
            <p:cNvPr id="36" name="角丸四角形吹き出し 10"/>
            <p:cNvSpPr/>
            <p:nvPr/>
          </p:nvSpPr>
          <p:spPr>
            <a:xfrm>
              <a:off x="412530" y="1349497"/>
              <a:ext cx="2645945" cy="2458228"/>
            </a:xfrm>
            <a:prstGeom prst="wedgeRoundRectCallout">
              <a:avLst>
                <a:gd name="adj1" fmla="val -129420"/>
                <a:gd name="adj2" fmla="val -17175"/>
                <a:gd name="adj3" fmla="val 16667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四角形: 角を丸くする 35"/>
            <p:cNvSpPr/>
            <p:nvPr/>
          </p:nvSpPr>
          <p:spPr>
            <a:xfrm>
              <a:off x="413657" y="1137968"/>
              <a:ext cx="2644818" cy="1265645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上富田町</a:t>
              </a:r>
              <a:endParaRPr kumimoji="0" lang="en-US" altLang="ja-JP" sz="3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0" lang="ja-JP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ハーフマラソン</a:t>
              </a: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576" y="5535271"/>
            <a:ext cx="1099888" cy="978359"/>
          </a:xfrm>
          <a:prstGeom prst="rect">
            <a:avLst/>
          </a:prstGeom>
        </p:spPr>
      </p:pic>
      <p:grpSp>
        <p:nvGrpSpPr>
          <p:cNvPr id="39" name="グループ化 38"/>
          <p:cNvGrpSpPr/>
          <p:nvPr/>
        </p:nvGrpSpPr>
        <p:grpSpPr>
          <a:xfrm>
            <a:off x="380321" y="3860601"/>
            <a:ext cx="1908455" cy="1939106"/>
            <a:chOff x="413657" y="1222251"/>
            <a:chExt cx="2544607" cy="2585474"/>
          </a:xfrm>
        </p:grpSpPr>
        <p:sp>
          <p:nvSpPr>
            <p:cNvPr id="40" name="角丸四角形吹き出し 10"/>
            <p:cNvSpPr/>
            <p:nvPr/>
          </p:nvSpPr>
          <p:spPr>
            <a:xfrm>
              <a:off x="460376" y="1349497"/>
              <a:ext cx="2487540" cy="2458228"/>
            </a:xfrm>
            <a:prstGeom prst="wedgeRoundRectCallout">
              <a:avLst>
                <a:gd name="adj1" fmla="val 159126"/>
                <a:gd name="adj2" fmla="val 13608"/>
                <a:gd name="adj3" fmla="val 16667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四角形: 角を丸くする 39"/>
            <p:cNvSpPr/>
            <p:nvPr/>
          </p:nvSpPr>
          <p:spPr>
            <a:xfrm>
              <a:off x="413657" y="1222251"/>
              <a:ext cx="2544607" cy="1181363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美波町</a:t>
              </a:r>
              <a:endParaRPr kumimoji="0" lang="en-US" altLang="ja-JP" sz="3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0" lang="ja-JP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トライアスロン</a:t>
              </a: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42" name="図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77" y="4776841"/>
            <a:ext cx="1070150" cy="975725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>
            <a:off x="6928573" y="2335495"/>
            <a:ext cx="1908455" cy="1939106"/>
            <a:chOff x="413657" y="1222251"/>
            <a:chExt cx="2544607" cy="2585474"/>
          </a:xfrm>
        </p:grpSpPr>
        <p:sp>
          <p:nvSpPr>
            <p:cNvPr id="44" name="角丸四角形吹き出し 10"/>
            <p:cNvSpPr/>
            <p:nvPr/>
          </p:nvSpPr>
          <p:spPr>
            <a:xfrm>
              <a:off x="460376" y="1349497"/>
              <a:ext cx="2487540" cy="2458228"/>
            </a:xfrm>
            <a:prstGeom prst="wedgeRoundRectCallout">
              <a:avLst>
                <a:gd name="adj1" fmla="val -114332"/>
                <a:gd name="adj2" fmla="val 13653"/>
                <a:gd name="adj3" fmla="val 16667"/>
              </a:avLst>
            </a:prstGeom>
            <a:solidFill>
              <a:sysClr val="window" lastClr="FFFFFF"/>
            </a:solidFill>
            <a:ln w="571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四角形: 角を丸くする 31"/>
            <p:cNvSpPr/>
            <p:nvPr/>
          </p:nvSpPr>
          <p:spPr>
            <a:xfrm>
              <a:off x="413657" y="1222251"/>
              <a:ext cx="2544607" cy="1181363"/>
            </a:xfrm>
            <a:prstGeom prst="roundRect">
              <a:avLst/>
            </a:prstGeom>
            <a:solidFill>
              <a:srgbClr val="0070C0"/>
            </a:solidFill>
            <a:ln w="1905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和束町</a:t>
              </a:r>
              <a:endParaRPr kumimoji="0" lang="en-US" altLang="ja-JP" sz="3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(</a:t>
              </a:r>
              <a:r>
                <a:rPr kumimoji="0" lang="en-US" altLang="ja-JP" sz="1500" kern="0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rPr>
                <a:t>MTB</a:t>
              </a:r>
              <a:r>
                <a:rPr kumimoji="0" lang="en-US" altLang="ja-JP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)</a:t>
              </a:r>
              <a:endParaRPr kumimoji="0" lang="ja-JP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20" y="3316074"/>
            <a:ext cx="851161" cy="85116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303100" y="309282"/>
            <a:ext cx="8733395" cy="69028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効果</a:t>
            </a:r>
            <a:r>
              <a:rPr kumimoji="1" lang="ja-JP" altLang="en-US" sz="4800" dirty="0"/>
              <a:t>　　　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1939184" y="1988840"/>
            <a:ext cx="5468471" cy="9262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移動手段</a:t>
            </a:r>
            <a:r>
              <a:rPr lang="en-US" altLang="ja-JP" sz="2800" dirty="0"/>
              <a:t>/</a:t>
            </a:r>
            <a:r>
              <a:rPr lang="ja-JP" altLang="en-US" sz="2800" dirty="0"/>
              <a:t>宿泊施設の確保　</a:t>
            </a:r>
          </a:p>
        </p:txBody>
      </p:sp>
      <p:sp>
        <p:nvSpPr>
          <p:cNvPr id="19" name="下矢印 18"/>
          <p:cNvSpPr/>
          <p:nvPr/>
        </p:nvSpPr>
        <p:spPr>
          <a:xfrm>
            <a:off x="4305868" y="3104792"/>
            <a:ext cx="735106" cy="83371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1939185" y="4076089"/>
            <a:ext cx="5468471" cy="9262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利便性向上</a:t>
            </a:r>
          </a:p>
        </p:txBody>
      </p:sp>
      <p:pic>
        <p:nvPicPr>
          <p:cNvPr id="9" name="Picture 2" descr="http://1.bp.blogspot.com/--uCHzmXSk9E/VwoG5Btl_UI/AAAAAAAA5nw/_dLi4TbP8GwpX019q7pt-ujUKooaVYAGQ/s800/kankou_white_family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989315"/>
            <a:ext cx="1557258" cy="153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395536" y="4221088"/>
            <a:ext cx="1224136" cy="648072"/>
          </a:xfrm>
          <a:prstGeom prst="wedgeRoundRectCallout">
            <a:avLst>
              <a:gd name="adj1" fmla="val -8162"/>
              <a:gd name="adj2" fmla="val 8391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Good!!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248" y="1594522"/>
            <a:ext cx="1991899" cy="174427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44538"/>
            <a:ext cx="1341234" cy="104424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21" y="1124744"/>
            <a:ext cx="5800510" cy="515773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66328" y="116632"/>
            <a:ext cx="89776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アンケート調査</a:t>
            </a:r>
          </a:p>
        </p:txBody>
      </p:sp>
      <p:sp>
        <p:nvSpPr>
          <p:cNvPr id="16" name="吹き出し: 角を丸めた四角形 15"/>
          <p:cNvSpPr/>
          <p:nvPr/>
        </p:nvSpPr>
        <p:spPr>
          <a:xfrm>
            <a:off x="6300191" y="1942887"/>
            <a:ext cx="2664296" cy="1363253"/>
          </a:xfrm>
          <a:prstGeom prst="wedgeRoundRectCallout">
            <a:avLst>
              <a:gd name="adj1" fmla="val -21441"/>
              <a:gd name="adj2" fmla="val 659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地元住民の声を</a:t>
            </a:r>
          </a:p>
          <a:p>
            <a:pPr algn="ctr"/>
            <a:r>
              <a:rPr lang="ja-JP" alt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お聞きしました！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071" y="3595044"/>
            <a:ext cx="2641999" cy="1961629"/>
          </a:xfrm>
          <a:prstGeom prst="rect">
            <a:avLst/>
          </a:prstGeom>
        </p:spPr>
      </p:pic>
      <p:sp>
        <p:nvSpPr>
          <p:cNvPr id="22" name="角丸四角形 2"/>
          <p:cNvSpPr/>
          <p:nvPr/>
        </p:nvSpPr>
        <p:spPr>
          <a:xfrm>
            <a:off x="6304662" y="116632"/>
            <a:ext cx="2633222" cy="16731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１１月６日（日）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和束茶源郷まつり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678" y="1124744"/>
            <a:ext cx="5637163" cy="515773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0" y="3639459"/>
            <a:ext cx="2664297" cy="1994283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378909" y="662717"/>
            <a:ext cx="5672932" cy="2145048"/>
            <a:chOff x="2242314" y="807888"/>
            <a:chExt cx="5988909" cy="2457900"/>
          </a:xfrm>
        </p:grpSpPr>
        <p:sp>
          <p:nvSpPr>
            <p:cNvPr id="3" name="雲形吹き出し 2"/>
            <p:cNvSpPr/>
            <p:nvPr/>
          </p:nvSpPr>
          <p:spPr>
            <a:xfrm>
              <a:off x="2242314" y="807888"/>
              <a:ext cx="5988909" cy="2457900"/>
            </a:xfrm>
            <a:prstGeom prst="cloudCallout">
              <a:avLst>
                <a:gd name="adj1" fmla="val -19864"/>
                <a:gd name="adj2" fmla="val 1024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sz="2400" dirty="0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163479" y="1351394"/>
              <a:ext cx="5045742" cy="1475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solidFill>
                    <a:schemeClr val="accent6">
                      <a:lumMod val="50000"/>
                    </a:schemeClr>
                  </a:solidFill>
                </a:rPr>
                <a:t>運転が心配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solidFill>
                    <a:schemeClr val="accent6">
                      <a:lumMod val="50000"/>
                    </a:schemeClr>
                  </a:solidFill>
                </a:rPr>
                <a:t>責任の所在が分からない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solidFill>
                    <a:schemeClr val="accent6">
                      <a:lumMod val="50000"/>
                    </a:schemeClr>
                  </a:solidFill>
                </a:rPr>
                <a:t>言語問題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49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4" grpId="0" animBg="1"/>
      <p:bldP spid="17" grpId="0" animBg="1"/>
      <p:bldP spid="18" grpId="0" animBg="1"/>
      <p:bldP spid="19" grpId="0" animBg="1"/>
      <p:bldP spid="20" grpId="0" animBg="1"/>
      <p:bldP spid="2" grpId="0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287524" y="1628800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6600" dirty="0">
                <a:solidFill>
                  <a:srgbClr val="00B050"/>
                </a:solidFill>
              </a:rPr>
              <a:t>WMG</a:t>
            </a:r>
            <a:r>
              <a:rPr kumimoji="1" lang="ja-JP" altLang="en-US" sz="6600" dirty="0">
                <a:solidFill>
                  <a:srgbClr val="00B050"/>
                </a:solidFill>
              </a:rPr>
              <a:t>２０１３　</a:t>
            </a:r>
            <a:r>
              <a:rPr lang="ja-JP" altLang="en-US" sz="6600" dirty="0">
                <a:solidFill>
                  <a:srgbClr val="00B050"/>
                </a:solidFill>
              </a:rPr>
              <a:t>トリノ大会</a:t>
            </a:r>
          </a:p>
          <a:p>
            <a:pPr>
              <a:lnSpc>
                <a:spcPct val="150000"/>
              </a:lnSpc>
            </a:pPr>
            <a:r>
              <a:rPr lang="ja-JP" altLang="en-US" sz="6600" dirty="0">
                <a:solidFill>
                  <a:schemeClr val="accent6">
                    <a:lumMod val="75000"/>
                  </a:schemeClr>
                </a:solidFill>
              </a:rPr>
              <a:t>写真共有サイト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608403" y="1291824"/>
            <a:ext cx="2164037" cy="4248472"/>
            <a:chOff x="4460698" y="0"/>
            <a:chExt cx="2164037" cy="4248472"/>
          </a:xfrm>
        </p:grpSpPr>
        <p:sp>
          <p:nvSpPr>
            <p:cNvPr id="18" name="角丸四角形 17"/>
            <p:cNvSpPr/>
            <p:nvPr/>
          </p:nvSpPr>
          <p:spPr>
            <a:xfrm>
              <a:off x="4460698" y="0"/>
              <a:ext cx="2164037" cy="42484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角丸四角形 4"/>
            <p:cNvSpPr/>
            <p:nvPr/>
          </p:nvSpPr>
          <p:spPr>
            <a:xfrm>
              <a:off x="4460698" y="1699388"/>
              <a:ext cx="2164037" cy="1699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100" kern="1200" dirty="0"/>
                <a:t>大会後</a:t>
              </a:r>
            </a:p>
          </p:txBody>
        </p:sp>
      </p:grpSp>
      <p:sp>
        <p:nvSpPr>
          <p:cNvPr id="17" name="円/楕円 16"/>
          <p:cNvSpPr/>
          <p:nvPr/>
        </p:nvSpPr>
        <p:spPr>
          <a:xfrm>
            <a:off x="981660" y="1546732"/>
            <a:ext cx="1414741" cy="1414741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92" y="2633410"/>
            <a:ext cx="1122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4644008" y="1304764"/>
            <a:ext cx="3744416" cy="3716604"/>
            <a:chOff x="4644008" y="1304764"/>
            <a:chExt cx="3744416" cy="371660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644008" y="1304764"/>
              <a:ext cx="3744416" cy="3716604"/>
              <a:chOff x="4644008" y="1304764"/>
              <a:chExt cx="3744416" cy="3716604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4644008" y="1304764"/>
                <a:ext cx="3744416" cy="371660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400090" y="3540773"/>
                <a:ext cx="22322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感動のシェア</a:t>
                </a:r>
                <a:endParaRPr kumimoji="1" lang="ja-JP" altLang="en-US" sz="40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571209" y="1772816"/>
              <a:ext cx="1890010" cy="144876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5" name="正方形/長方形 14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pic>
        <p:nvPicPr>
          <p:cNvPr id="22" name="図 21" descr="日本スポーツマスターズ2016秋田大会 - Google Chrome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548680"/>
            <a:ext cx="5620624" cy="3192249"/>
          </a:xfrm>
          <a:prstGeom prst="rect">
            <a:avLst/>
          </a:prstGeom>
        </p:spPr>
      </p:pic>
      <p:pic>
        <p:nvPicPr>
          <p:cNvPr id="23" name="図 22" descr="日本スポーツマスターズ2016秋田大会 - Google Chrome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30" y="3356992"/>
            <a:ext cx="5184575" cy="31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 descr="Tonido - Google Chrom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54" y="583567"/>
            <a:ext cx="7792705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上矢印 5"/>
          <p:cNvSpPr/>
          <p:nvPr/>
        </p:nvSpPr>
        <p:spPr>
          <a:xfrm rot="18402213">
            <a:off x="4567308" y="2343597"/>
            <a:ext cx="576064" cy="816261"/>
          </a:xfrm>
          <a:prstGeom prst="upArrow">
            <a:avLst>
              <a:gd name="adj1" fmla="val 50000"/>
              <a:gd name="adj2" fmla="val 5061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Tonido - Google Chrome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54" y="583567"/>
            <a:ext cx="7792705" cy="3669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上矢印 11"/>
          <p:cNvSpPr/>
          <p:nvPr/>
        </p:nvSpPr>
        <p:spPr>
          <a:xfrm rot="18402213">
            <a:off x="4782016" y="3530612"/>
            <a:ext cx="576064" cy="816261"/>
          </a:xfrm>
          <a:prstGeom prst="upArrow">
            <a:avLst>
              <a:gd name="adj1" fmla="val 50000"/>
              <a:gd name="adj2" fmla="val 5061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Tonido - Google Chrome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54" y="583566"/>
            <a:ext cx="7796706" cy="3669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上矢印 14"/>
          <p:cNvSpPr/>
          <p:nvPr/>
        </p:nvSpPr>
        <p:spPr>
          <a:xfrm rot="18402213">
            <a:off x="4247964" y="3844984"/>
            <a:ext cx="576064" cy="816261"/>
          </a:xfrm>
          <a:prstGeom prst="upArrow">
            <a:avLst>
              <a:gd name="adj1" fmla="val 50000"/>
              <a:gd name="adj2" fmla="val 5061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Tonido - Google Chrome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669" y="568601"/>
            <a:ext cx="7848873" cy="5491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上矢印 17"/>
          <p:cNvSpPr/>
          <p:nvPr/>
        </p:nvSpPr>
        <p:spPr>
          <a:xfrm rot="18402213">
            <a:off x="4282653" y="3293309"/>
            <a:ext cx="576064" cy="816261"/>
          </a:xfrm>
          <a:prstGeom prst="upArrow">
            <a:avLst>
              <a:gd name="adj1" fmla="val 50000"/>
              <a:gd name="adj2" fmla="val 5061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Tonido - Google Chrome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54" y="502342"/>
            <a:ext cx="7848873" cy="3042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上矢印 20"/>
          <p:cNvSpPr/>
          <p:nvPr/>
        </p:nvSpPr>
        <p:spPr>
          <a:xfrm rot="18402213">
            <a:off x="4282652" y="2343597"/>
            <a:ext cx="576064" cy="816261"/>
          </a:xfrm>
          <a:prstGeom prst="upArrow">
            <a:avLst>
              <a:gd name="adj1" fmla="val 50000"/>
              <a:gd name="adj2" fmla="val 5061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Tonido - Google Chrome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54" y="478654"/>
            <a:ext cx="7849841" cy="5495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上矢印 22"/>
          <p:cNvSpPr/>
          <p:nvPr/>
        </p:nvSpPr>
        <p:spPr>
          <a:xfrm rot="18402213">
            <a:off x="4374156" y="4480325"/>
            <a:ext cx="576064" cy="816261"/>
          </a:xfrm>
          <a:prstGeom prst="upArrow">
            <a:avLst>
              <a:gd name="adj1" fmla="val 50000"/>
              <a:gd name="adj2" fmla="val 50611"/>
            </a:avLst>
          </a:prstGeom>
          <a:solidFill>
            <a:schemeClr val="bg1"/>
          </a:solidFill>
          <a:ln w="57150">
            <a:solidFill>
              <a:srgbClr val="00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 descr="https://imga.tonidoid.com/core/getfsslideimage?name=%2FVolumes%2FPublic%2FShared+Pictures%2FAll+WMG+photos%2FWorld+Masters+Games%2FTorino+2013%2F05%2DBASEBALL%2F04%2DAUGUST%2F01%2DGLENELG+GUNS+LINGERS%2DTORINO+ALL+STARS%2FIMG%5F0183%2Ejpg&amp;width=800&amp;height=600&amp;uid=14839491005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54" y="441402"/>
            <a:ext cx="7928446" cy="55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ga.tonidoid.com/core/getfsslideimage?name=%2FVolumes%2FPublic%2FShared+Pictures%2FAll+WMG+photos%2FWorld+Masters+Games%2FTorino+2013%2F05%2DBASEBALL%2F04%2DAUGUST%2F01%2DGLENELG+GUNS+LINGERS%2DTORINO+ALL+STARS%2FIMG%5F0183%2Ejpg&amp;width=800&amp;height=600&amp;uid=1483949100531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38" y="441402"/>
            <a:ext cx="7975362" cy="55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90838" y="441402"/>
            <a:ext cx="7759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u="sng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手間がかかる</a:t>
            </a:r>
          </a:p>
        </p:txBody>
      </p:sp>
    </p:spTree>
    <p:extLst>
      <p:ext uri="{BB962C8B-B14F-4D97-AF65-F5344CB8AC3E}">
        <p14:creationId xmlns:p14="http://schemas.microsoft.com/office/powerpoint/2010/main" val="4841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21" grpId="0" animBg="1"/>
      <p:bldP spid="2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378559" y="1543576"/>
            <a:ext cx="8604956" cy="290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全選手が探しやすい</a:t>
            </a:r>
          </a:p>
          <a:p>
            <a:pPr algn="ctr">
              <a:lnSpc>
                <a:spcPct val="150000"/>
              </a:lnSpc>
            </a:pPr>
            <a:r>
              <a:rPr lang="ja-JP" altLang="en-US" sz="6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写真共有サイトの開設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03100" y="309282"/>
            <a:ext cx="8733395" cy="69028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方法と効果</a:t>
            </a:r>
            <a:r>
              <a:rPr kumimoji="1" lang="ja-JP" altLang="en-US" sz="4800" dirty="0"/>
              <a:t>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939185" y="1295636"/>
            <a:ext cx="5468471" cy="92622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申し込み時に</a:t>
            </a:r>
            <a:r>
              <a:rPr lang="en-US" altLang="ja-JP" sz="2800" dirty="0"/>
              <a:t>ID</a:t>
            </a:r>
            <a:r>
              <a:rPr lang="ja-JP" altLang="en-US" sz="2800" dirty="0"/>
              <a:t>・パスワード配布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611560" y="3236040"/>
            <a:ext cx="3312368" cy="20191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個人の写真は</a:t>
            </a:r>
            <a:endParaRPr lang="en-US" altLang="ja-JP" sz="2800" dirty="0"/>
          </a:p>
          <a:p>
            <a:pPr algn="ctr"/>
            <a:r>
              <a:rPr lang="ja-JP" altLang="en-US" sz="2800" dirty="0"/>
              <a:t>ゼッケンナンバーを</a:t>
            </a:r>
            <a:endParaRPr lang="en-US" altLang="ja-JP" sz="2800" dirty="0"/>
          </a:p>
          <a:p>
            <a:pPr algn="ctr"/>
            <a:r>
              <a:rPr lang="ja-JP" altLang="en-US" sz="2800" dirty="0"/>
              <a:t>もとに識別</a:t>
            </a:r>
          </a:p>
        </p:txBody>
      </p:sp>
      <p:sp>
        <p:nvSpPr>
          <p:cNvPr id="13" name="下矢印 12"/>
          <p:cNvSpPr/>
          <p:nvPr/>
        </p:nvSpPr>
        <p:spPr>
          <a:xfrm>
            <a:off x="2424250" y="2293175"/>
            <a:ext cx="735106" cy="83371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5940152" y="2293175"/>
            <a:ext cx="735106" cy="83371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860032" y="3264015"/>
            <a:ext cx="3959963" cy="20191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集合写真や風景写真は競技参加者全員に配布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-151116" y="5537226"/>
            <a:ext cx="10022295" cy="92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簡単に感動の共有ができる！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</p:spTree>
    <p:extLst>
      <p:ext uri="{BB962C8B-B14F-4D97-AF65-F5344CB8AC3E}">
        <p14:creationId xmlns:p14="http://schemas.microsoft.com/office/powerpoint/2010/main" val="5582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20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: 角を丸くする 48"/>
          <p:cNvSpPr/>
          <p:nvPr/>
        </p:nvSpPr>
        <p:spPr>
          <a:xfrm>
            <a:off x="2455048" y="170245"/>
            <a:ext cx="6331942" cy="199036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/>
          <p:cNvSpPr/>
          <p:nvPr/>
        </p:nvSpPr>
        <p:spPr>
          <a:xfrm>
            <a:off x="362677" y="170245"/>
            <a:ext cx="2107399" cy="1990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6153" y="2484650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予算が大変なのでは・・</a:t>
            </a:r>
            <a:r>
              <a:rPr lang="ja-JP" altLang="en-US" sz="4000" dirty="0">
                <a:latin typeface="HGP明朝E" panose="02020900000000000000" pitchFamily="18" charset="-128"/>
                <a:ea typeface="HGP明朝E" panose="02020900000000000000" pitchFamily="18" charset="-128"/>
              </a:rPr>
              <a:t>・</a:t>
            </a:r>
            <a:endParaRPr kumimoji="1" lang="ja-JP" altLang="en-US" sz="2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62678" y="170245"/>
            <a:ext cx="8414566" cy="1993284"/>
            <a:chOff x="362678" y="170245"/>
            <a:chExt cx="8414566" cy="1993284"/>
          </a:xfrm>
        </p:grpSpPr>
        <p:grpSp>
          <p:nvGrpSpPr>
            <p:cNvPr id="97" name="グループ化 96"/>
            <p:cNvGrpSpPr/>
            <p:nvPr/>
          </p:nvGrpSpPr>
          <p:grpSpPr>
            <a:xfrm>
              <a:off x="2455047" y="173169"/>
              <a:ext cx="2107399" cy="1990360"/>
              <a:chOff x="4932039" y="286512"/>
              <a:chExt cx="2107399" cy="1990360"/>
            </a:xfrm>
          </p:grpSpPr>
          <p:sp>
            <p:nvSpPr>
              <p:cNvPr id="98" name="円/楕円 37"/>
              <p:cNvSpPr/>
              <p:nvPr/>
            </p:nvSpPr>
            <p:spPr>
              <a:xfrm>
                <a:off x="4932039" y="286512"/>
                <a:ext cx="2107399" cy="199036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5265658" y="1281691"/>
                <a:ext cx="1440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空間</a:t>
                </a:r>
                <a:r>
                  <a:rPr kumimoji="1"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の</a:t>
                </a:r>
              </a:p>
              <a:p>
                <a:pPr algn="ctr"/>
                <a:r>
                  <a:rPr kumimoji="1"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シェア</a:t>
                </a:r>
              </a:p>
            </p:txBody>
          </p:sp>
          <p:grpSp>
            <p:nvGrpSpPr>
              <p:cNvPr id="100" name="グループ化 99"/>
              <p:cNvGrpSpPr/>
              <p:nvPr/>
            </p:nvGrpSpPr>
            <p:grpSpPr>
              <a:xfrm>
                <a:off x="5520911" y="408039"/>
                <a:ext cx="929653" cy="817142"/>
                <a:chOff x="5488515" y="3658356"/>
                <a:chExt cx="911918" cy="75712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二等辺三角形 100"/>
                <p:cNvSpPr/>
                <p:nvPr/>
              </p:nvSpPr>
              <p:spPr>
                <a:xfrm>
                  <a:off x="5488515" y="3658356"/>
                  <a:ext cx="911918" cy="251205"/>
                </a:xfrm>
                <a:prstGeom prst="triangl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2" name="フローチャート: 処理 101"/>
                <p:cNvSpPr/>
                <p:nvPr/>
              </p:nvSpPr>
              <p:spPr>
                <a:xfrm>
                  <a:off x="5607797" y="3909561"/>
                  <a:ext cx="673353" cy="505920"/>
                </a:xfrm>
                <a:prstGeom prst="flowChartProcess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3" name="フローチャート: 処理 102"/>
                <p:cNvSpPr/>
                <p:nvPr/>
              </p:nvSpPr>
              <p:spPr>
                <a:xfrm>
                  <a:off x="5692346" y="4094205"/>
                  <a:ext cx="131805" cy="321276"/>
                </a:xfrm>
                <a:prstGeom prst="flowChartProcess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04" name="フレーム 103"/>
                <p:cNvSpPr/>
                <p:nvPr/>
              </p:nvSpPr>
              <p:spPr>
                <a:xfrm>
                  <a:off x="5922872" y="4016284"/>
                  <a:ext cx="259556" cy="244433"/>
                </a:xfrm>
                <a:prstGeom prst="fram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5" name="グループ化 104"/>
            <p:cNvGrpSpPr/>
            <p:nvPr/>
          </p:nvGrpSpPr>
          <p:grpSpPr>
            <a:xfrm>
              <a:off x="4562446" y="170245"/>
              <a:ext cx="2107399" cy="1990360"/>
              <a:chOff x="1917420" y="286512"/>
              <a:chExt cx="2107399" cy="1990360"/>
            </a:xfrm>
          </p:grpSpPr>
          <p:sp>
            <p:nvSpPr>
              <p:cNvPr id="106" name="円/楕円 45"/>
              <p:cNvSpPr/>
              <p:nvPr/>
            </p:nvSpPr>
            <p:spPr>
              <a:xfrm>
                <a:off x="1917420" y="286512"/>
                <a:ext cx="2107399" cy="199036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7" name="テキスト ボックス 106"/>
              <p:cNvSpPr txBox="1"/>
              <p:nvPr/>
            </p:nvSpPr>
            <p:spPr>
              <a:xfrm>
                <a:off x="2244008" y="1281692"/>
                <a:ext cx="1440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乗り物の</a:t>
                </a:r>
              </a:p>
              <a:p>
                <a:pPr algn="ctr"/>
                <a:r>
                  <a:rPr kumimoji="1"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シェア</a:t>
                </a:r>
              </a:p>
            </p:txBody>
          </p:sp>
          <p:grpSp>
            <p:nvGrpSpPr>
              <p:cNvPr id="108" name="グループ化 107"/>
              <p:cNvGrpSpPr/>
              <p:nvPr/>
            </p:nvGrpSpPr>
            <p:grpSpPr>
              <a:xfrm>
                <a:off x="2501546" y="448385"/>
                <a:ext cx="925084" cy="776796"/>
                <a:chOff x="4670472" y="3054231"/>
                <a:chExt cx="1781938" cy="147658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9" name="円/楕円 48"/>
                <p:cNvSpPr/>
                <p:nvPr/>
              </p:nvSpPr>
              <p:spPr>
                <a:xfrm>
                  <a:off x="4827373" y="4134804"/>
                  <a:ext cx="314216" cy="39600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0" name="円/楕円 49"/>
                <p:cNvSpPr/>
                <p:nvPr/>
              </p:nvSpPr>
              <p:spPr>
                <a:xfrm>
                  <a:off x="5984534" y="4134804"/>
                  <a:ext cx="314216" cy="39600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1" name="角丸四角形 50"/>
                <p:cNvSpPr/>
                <p:nvPr/>
              </p:nvSpPr>
              <p:spPr>
                <a:xfrm>
                  <a:off x="4670472" y="3721141"/>
                  <a:ext cx="1781938" cy="496632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2" name="正方形/長方形 111"/>
                <p:cNvSpPr/>
                <p:nvPr/>
              </p:nvSpPr>
              <p:spPr>
                <a:xfrm>
                  <a:off x="5362832" y="3969456"/>
                  <a:ext cx="395417" cy="165939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3" name="円/楕円 52"/>
                <p:cNvSpPr/>
                <p:nvPr/>
              </p:nvSpPr>
              <p:spPr>
                <a:xfrm>
                  <a:off x="4910929" y="3886487"/>
                  <a:ext cx="230660" cy="24831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4" name="円/楕円 53"/>
                <p:cNvSpPr/>
                <p:nvPr/>
              </p:nvSpPr>
              <p:spPr>
                <a:xfrm>
                  <a:off x="6000507" y="3886487"/>
                  <a:ext cx="230660" cy="248317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5" name="台形 114"/>
                <p:cNvSpPr/>
                <p:nvPr/>
              </p:nvSpPr>
              <p:spPr>
                <a:xfrm>
                  <a:off x="4827373" y="3054231"/>
                  <a:ext cx="1403794" cy="666910"/>
                </a:xfrm>
                <a:prstGeom prst="trapezoid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16" name="台形 115"/>
                <p:cNvSpPr/>
                <p:nvPr/>
              </p:nvSpPr>
              <p:spPr>
                <a:xfrm>
                  <a:off x="5045507" y="3257516"/>
                  <a:ext cx="967525" cy="339465"/>
                </a:xfrm>
                <a:prstGeom prst="trapezoid">
                  <a:avLst>
                    <a:gd name="adj" fmla="val 32280"/>
                  </a:avLst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117" name="グループ化 116"/>
            <p:cNvGrpSpPr/>
            <p:nvPr/>
          </p:nvGrpSpPr>
          <p:grpSpPr>
            <a:xfrm>
              <a:off x="362678" y="170245"/>
              <a:ext cx="2107399" cy="1990360"/>
              <a:chOff x="4932040" y="4005064"/>
              <a:chExt cx="2107399" cy="1990360"/>
            </a:xfrm>
          </p:grpSpPr>
          <p:sp>
            <p:nvSpPr>
              <p:cNvPr id="118" name="円/楕円 57"/>
              <p:cNvSpPr/>
              <p:nvPr/>
            </p:nvSpPr>
            <p:spPr>
              <a:xfrm>
                <a:off x="4932040" y="4005064"/>
                <a:ext cx="2107399" cy="199036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9" name="テキスト ボックス 118"/>
              <p:cNvSpPr txBox="1"/>
              <p:nvPr/>
            </p:nvSpPr>
            <p:spPr>
              <a:xfrm>
                <a:off x="5265659" y="5003946"/>
                <a:ext cx="1440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情報のシェア</a:t>
                </a:r>
                <a:endPara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20" name="円/楕円 59"/>
              <p:cNvSpPr/>
              <p:nvPr/>
            </p:nvSpPr>
            <p:spPr>
              <a:xfrm rot="19090031">
                <a:off x="6176825" y="4568432"/>
                <a:ext cx="153927" cy="557653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1" name="ドーナツ 60"/>
              <p:cNvSpPr/>
              <p:nvPr/>
            </p:nvSpPr>
            <p:spPr>
              <a:xfrm>
                <a:off x="5547822" y="4149080"/>
                <a:ext cx="655941" cy="657136"/>
              </a:xfrm>
              <a:prstGeom prst="donut">
                <a:avLst>
                  <a:gd name="adj" fmla="val 16733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グループ化 121"/>
            <p:cNvGrpSpPr/>
            <p:nvPr/>
          </p:nvGrpSpPr>
          <p:grpSpPr>
            <a:xfrm>
              <a:off x="6669845" y="170245"/>
              <a:ext cx="2107399" cy="1990360"/>
              <a:chOff x="1917420" y="4005064"/>
              <a:chExt cx="2107399" cy="1990360"/>
            </a:xfrm>
          </p:grpSpPr>
          <p:grpSp>
            <p:nvGrpSpPr>
              <p:cNvPr id="123" name="グループ化 122"/>
              <p:cNvGrpSpPr/>
              <p:nvPr/>
            </p:nvGrpSpPr>
            <p:grpSpPr>
              <a:xfrm>
                <a:off x="1917420" y="4005064"/>
                <a:ext cx="2107399" cy="1990360"/>
                <a:chOff x="4932040" y="4005064"/>
                <a:chExt cx="2107399" cy="1990360"/>
              </a:xfrm>
            </p:grpSpPr>
            <p:sp>
              <p:nvSpPr>
                <p:cNvPr id="125" name="円/楕円 62"/>
                <p:cNvSpPr/>
                <p:nvPr/>
              </p:nvSpPr>
              <p:spPr>
                <a:xfrm>
                  <a:off x="4932040" y="4005064"/>
                  <a:ext cx="2107399" cy="199036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6" name="テキスト ボックス 125"/>
                <p:cNvSpPr txBox="1"/>
                <p:nvPr/>
              </p:nvSpPr>
              <p:spPr>
                <a:xfrm>
                  <a:off x="5265659" y="5003946"/>
                  <a:ext cx="144016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dirty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感動のシェア</a:t>
                  </a:r>
                  <a:endParaRPr kumimoji="1"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endParaRPr>
                </a:p>
              </p:txBody>
            </p:sp>
          </p:grpSp>
          <p:pic>
            <p:nvPicPr>
              <p:cNvPr id="124" name="図 123"/>
              <p:cNvPicPr>
                <a:picLocks noChangeAspect="1"/>
              </p:cNvPicPr>
              <p:nvPr/>
            </p:nvPicPr>
            <p:blipFill>
              <a:blip r:embed="rId3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0177" y="4202141"/>
                <a:ext cx="961883" cy="737319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pic>
        <p:nvPicPr>
          <p:cNvPr id="4" name="図 3" descr="フリーイラスト] お金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56" y="2473085"/>
            <a:ext cx="3016998" cy="1532070"/>
          </a:xfrm>
          <a:prstGeom prst="rect">
            <a:avLst/>
          </a:prstGeom>
        </p:spPr>
      </p:pic>
      <p:sp>
        <p:nvSpPr>
          <p:cNvPr id="10" name="乗算記号 9"/>
          <p:cNvSpPr/>
          <p:nvPr/>
        </p:nvSpPr>
        <p:spPr>
          <a:xfrm>
            <a:off x="5826874" y="1641686"/>
            <a:ext cx="3080789" cy="3194868"/>
          </a:xfrm>
          <a:prstGeom prst="mathMultiply">
            <a:avLst>
              <a:gd name="adj1" fmla="val 140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42758" y="4391008"/>
            <a:ext cx="8807286" cy="1107996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その心配は要りません</a:t>
            </a:r>
            <a:r>
              <a:rPr lang="en-US" altLang="ja-JP" sz="6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!!</a:t>
            </a:r>
            <a:endParaRPr lang="ja-JP" altLang="en-US" sz="66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1" name="四角形: 角を丸くする 50"/>
          <p:cNvSpPr/>
          <p:nvPr/>
        </p:nvSpPr>
        <p:spPr>
          <a:xfrm>
            <a:off x="4795354" y="2415896"/>
            <a:ext cx="3987514" cy="4109448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924708" y="2519394"/>
            <a:ext cx="3814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既存事業者との提携</a:t>
            </a:r>
          </a:p>
        </p:txBody>
      </p:sp>
      <p:pic>
        <p:nvPicPr>
          <p:cNvPr id="61" name="Picture 6" descr="http://girled.net/assets/2014/09/uber_log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850" y="4619708"/>
            <a:ext cx="1186879" cy="11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https://coconala.akamaized.net/coconala-public-files/service_images/original/0e7dc754-19482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845" y="4293803"/>
            <a:ext cx="1826366" cy="8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 descr="画面の領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208" y="5238800"/>
            <a:ext cx="1810003" cy="907197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4933327" y="2509037"/>
            <a:ext cx="3814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3600" dirty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初期投資の不要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solidFill>
                  <a:srgbClr val="FFFF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協賛金の獲得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347647" y="2415896"/>
            <a:ext cx="4180531" cy="4109448"/>
            <a:chOff x="347647" y="2415896"/>
            <a:chExt cx="4180531" cy="4109448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347647" y="2415896"/>
              <a:ext cx="4180531" cy="4109448"/>
              <a:chOff x="347648" y="2415896"/>
              <a:chExt cx="4008328" cy="4109448"/>
            </a:xfrm>
          </p:grpSpPr>
          <p:sp>
            <p:nvSpPr>
              <p:cNvPr id="50" name="四角形: 角を丸くする 49"/>
              <p:cNvSpPr/>
              <p:nvPr/>
            </p:nvSpPr>
            <p:spPr>
              <a:xfrm>
                <a:off x="347648" y="2415896"/>
                <a:ext cx="4008328" cy="410944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81043" y="2642474"/>
                <a:ext cx="3532529" cy="79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36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機材</a:t>
                </a:r>
                <a:r>
                  <a:rPr kumimoji="1" lang="en-US" altLang="ja-JP" sz="36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/</a:t>
                </a:r>
                <a:r>
                  <a:rPr kumimoji="1" lang="ja-JP" altLang="en-US" sz="3600" dirty="0">
                    <a:solidFill>
                      <a:schemeClr val="bg1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人件費</a:t>
                </a:r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8745" y="3697189"/>
              <a:ext cx="842971" cy="2495633"/>
            </a:xfrm>
            <a:prstGeom prst="rect">
              <a:avLst/>
            </a:prstGeom>
          </p:spPr>
        </p:pic>
        <p:sp>
          <p:nvSpPr>
            <p:cNvPr id="6" name="矢印: 下 5"/>
            <p:cNvSpPr/>
            <p:nvPr/>
          </p:nvSpPr>
          <p:spPr>
            <a:xfrm>
              <a:off x="1887699" y="3700467"/>
              <a:ext cx="567348" cy="778651"/>
            </a:xfrm>
            <a:prstGeom prst="downArrow">
              <a:avLst>
                <a:gd name="adj1" fmla="val 41821"/>
                <a:gd name="adj2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34352" y="4672045"/>
              <a:ext cx="2732011" cy="1077218"/>
            </a:xfrm>
            <a:prstGeom prst="rect">
              <a:avLst/>
            </a:prstGeom>
            <a:solidFill>
              <a:srgbClr val="F7964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ln w="0"/>
                  <a:solidFill>
                    <a:srgbClr val="00206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開催自治体が負担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61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1" grpId="0" animBg="1"/>
      <p:bldP spid="36" grpId="0" animBg="1"/>
      <p:bldP spid="2" grpId="0"/>
      <p:bldP spid="2" grpId="1"/>
      <p:bldP spid="10" grpId="0" animBg="1"/>
      <p:bldP spid="10" grpId="1" animBg="1"/>
      <p:bldP spid="48" grpId="0" animBg="1"/>
      <p:bldP spid="51" grpId="0" animBg="1"/>
      <p:bldP spid="56" grpId="0"/>
      <p:bldP spid="56" grpId="1"/>
      <p:bldP spid="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pic>
        <p:nvPicPr>
          <p:cNvPr id="1026" name="Picture 2" descr="ホーム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9632" y="1030218"/>
            <a:ext cx="2889104" cy="9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coconala.akamaized.net/coconala-public-files/service_images/original/0e7dc754-19482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30218"/>
            <a:ext cx="1944216" cy="96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66328" y="116632"/>
            <a:ext cx="89776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“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提携事業について</a:t>
            </a:r>
            <a:r>
              <a:rPr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</a:t>
            </a:r>
            <a:endParaRPr lang="ja-JP" altLang="en-US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乗算記号 8"/>
          <p:cNvSpPr/>
          <p:nvPr/>
        </p:nvSpPr>
        <p:spPr>
          <a:xfrm>
            <a:off x="4182529" y="830105"/>
            <a:ext cx="1368152" cy="1362945"/>
          </a:xfrm>
          <a:prstGeom prst="mathMultiply">
            <a:avLst>
              <a:gd name="adj1" fmla="val 152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156424"/>
            <a:ext cx="6473695" cy="356567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259632" y="5722100"/>
            <a:ext cx="30243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2016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20</a:t>
            </a:r>
            <a:r>
              <a:rPr kumimoji="1" lang="ja-JP" altLang="en-US" dirty="0"/>
              <a:t>日　</a:t>
            </a:r>
          </a:p>
          <a:p>
            <a:pPr algn="ctr"/>
            <a:r>
              <a:rPr kumimoji="1" lang="ja-JP" altLang="en-US" dirty="0"/>
              <a:t>釜石市と</a:t>
            </a:r>
            <a:r>
              <a:rPr lang="en-US" altLang="ja-JP" dirty="0" err="1"/>
              <a:t>airbnb</a:t>
            </a:r>
            <a:r>
              <a:rPr lang="ja-JP" altLang="en-US" dirty="0"/>
              <a:t>との覚書締結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5213" y="2076128"/>
            <a:ext cx="8856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問い合わせ・・・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釜石市総合政策課 チダ様 </a:t>
            </a:r>
            <a:r>
              <a:rPr kumimoji="1" lang="en-US" altLang="ja-JP" sz="2000" dirty="0"/>
              <a:t>2017</a:t>
            </a:r>
            <a:r>
              <a:rPr kumimoji="1" lang="ja-JP" altLang="en-US" sz="2000" dirty="0"/>
              <a:t>年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月</a:t>
            </a:r>
            <a:r>
              <a:rPr kumimoji="1" lang="en-US" altLang="ja-JP" sz="2000" dirty="0"/>
              <a:t>23</a:t>
            </a:r>
            <a:r>
              <a:rPr kumimoji="1" lang="ja-JP" altLang="en-US" sz="2000" dirty="0"/>
              <a:t>日</a:t>
            </a:r>
            <a:r>
              <a:rPr kumimoji="1" lang="en-US" altLang="ja-JP" sz="2000" dirty="0"/>
              <a:t>)</a:t>
            </a:r>
            <a:endParaRPr kumimoji="1" lang="ja-JP" altLang="en-US" sz="20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14610" y="2602508"/>
            <a:ext cx="8352928" cy="1505587"/>
            <a:chOff x="611560" y="2602508"/>
            <a:chExt cx="8064896" cy="1505587"/>
          </a:xfrm>
        </p:grpSpPr>
        <p:sp>
          <p:nvSpPr>
            <p:cNvPr id="17" name="角丸四角形 16"/>
            <p:cNvSpPr/>
            <p:nvPr/>
          </p:nvSpPr>
          <p:spPr>
            <a:xfrm>
              <a:off x="611560" y="2605009"/>
              <a:ext cx="8064896" cy="150308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611560" y="2602508"/>
              <a:ext cx="1944216" cy="682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/>
                <a:t>メリット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689333" y="2771352"/>
              <a:ext cx="5904656" cy="113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ラグビー</a:t>
              </a:r>
              <a:r>
                <a:rPr kumimoji="1" lang="en-US" altLang="ja-JP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</a:t>
              </a:r>
              <a:r>
                <a:rPr kumimoji="1"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杯における宿泊施設不足の</a:t>
              </a:r>
              <a:r>
                <a: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解消</a:t>
              </a:r>
              <a:endPara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インバウンド観光客の集客</a:t>
              </a:r>
              <a:endPara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14610" y="4209542"/>
            <a:ext cx="8352928" cy="1503086"/>
            <a:chOff x="414610" y="4209542"/>
            <a:chExt cx="8352928" cy="1503086"/>
          </a:xfrm>
        </p:grpSpPr>
        <p:sp>
          <p:nvSpPr>
            <p:cNvPr id="21" name="角丸四角形 20"/>
            <p:cNvSpPr/>
            <p:nvPr/>
          </p:nvSpPr>
          <p:spPr>
            <a:xfrm>
              <a:off x="442744" y="4209542"/>
              <a:ext cx="8324794" cy="15030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200" dirty="0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14610" y="4228759"/>
              <a:ext cx="1944216" cy="68247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/>
                <a:t>期待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566589" y="4379120"/>
              <a:ext cx="59046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多言語対応が可能</a:t>
              </a:r>
              <a:endPara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ja-JP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民泊ノウハウの確立</a:t>
              </a:r>
              <a:endParaRPr kumimoji="1"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03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619711" y="3645023"/>
            <a:ext cx="2107399" cy="1990360"/>
            <a:chOff x="4932039" y="286512"/>
            <a:chExt cx="2107399" cy="1990360"/>
          </a:xfrm>
        </p:grpSpPr>
        <p:sp>
          <p:nvSpPr>
            <p:cNvPr id="38" name="円/楕円 37"/>
            <p:cNvSpPr/>
            <p:nvPr/>
          </p:nvSpPr>
          <p:spPr>
            <a:xfrm>
              <a:off x="4932039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265658" y="1281691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5520911" y="408039"/>
              <a:ext cx="929653" cy="817142"/>
              <a:chOff x="5488515" y="3658356"/>
              <a:chExt cx="911918" cy="7571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二等辺三角形 40"/>
              <p:cNvSpPr/>
              <p:nvPr/>
            </p:nvSpPr>
            <p:spPr>
              <a:xfrm>
                <a:off x="5488515" y="3658356"/>
                <a:ext cx="911918" cy="251205"/>
              </a:xfrm>
              <a:prstGeom prst="triangl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フローチャート: 処理 41"/>
              <p:cNvSpPr/>
              <p:nvPr/>
            </p:nvSpPr>
            <p:spPr>
              <a:xfrm>
                <a:off x="5607797" y="3909561"/>
                <a:ext cx="673353" cy="505920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フローチャート: 処理 42"/>
              <p:cNvSpPr/>
              <p:nvPr/>
            </p:nvSpPr>
            <p:spPr>
              <a:xfrm>
                <a:off x="5692346" y="4094205"/>
                <a:ext cx="131805" cy="321276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フレーム 43"/>
              <p:cNvSpPr/>
              <p:nvPr/>
            </p:nvSpPr>
            <p:spPr>
              <a:xfrm>
                <a:off x="5922872" y="4016284"/>
                <a:ext cx="259556" cy="244433"/>
              </a:xfrm>
              <a:prstGeom prst="fram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グループ化 44"/>
          <p:cNvGrpSpPr/>
          <p:nvPr/>
        </p:nvGrpSpPr>
        <p:grpSpPr>
          <a:xfrm>
            <a:off x="6257381" y="1087912"/>
            <a:ext cx="2107399" cy="1990360"/>
            <a:chOff x="1917420" y="286512"/>
            <a:chExt cx="2107399" cy="1990360"/>
          </a:xfrm>
        </p:grpSpPr>
        <p:sp>
          <p:nvSpPr>
            <p:cNvPr id="46" name="円/楕円 45"/>
            <p:cNvSpPr/>
            <p:nvPr/>
          </p:nvSpPr>
          <p:spPr>
            <a:xfrm>
              <a:off x="1917420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244008" y="1281692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乗り物の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2501546" y="448385"/>
              <a:ext cx="925084" cy="776796"/>
              <a:chOff x="4670472" y="3054231"/>
              <a:chExt cx="1781938" cy="14765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円/楕円 48"/>
              <p:cNvSpPr/>
              <p:nvPr/>
            </p:nvSpPr>
            <p:spPr>
              <a:xfrm>
                <a:off x="4827373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5984534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4670472" y="3721141"/>
                <a:ext cx="1781938" cy="49663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5362832" y="3969456"/>
                <a:ext cx="395417" cy="165939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4910929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000507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5" name="台形 54"/>
              <p:cNvSpPr/>
              <p:nvPr/>
            </p:nvSpPr>
            <p:spPr>
              <a:xfrm>
                <a:off x="4827373" y="3054231"/>
                <a:ext cx="1403794" cy="666910"/>
              </a:xfrm>
              <a:prstGeom prst="trapezoid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6" name="台形 55"/>
              <p:cNvSpPr/>
              <p:nvPr/>
            </p:nvSpPr>
            <p:spPr>
              <a:xfrm>
                <a:off x="5045507" y="3257516"/>
                <a:ext cx="967525" cy="339465"/>
              </a:xfrm>
              <a:prstGeom prst="trapezoid">
                <a:avLst>
                  <a:gd name="adj" fmla="val 3228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57" name="グループ化 56"/>
          <p:cNvGrpSpPr/>
          <p:nvPr/>
        </p:nvGrpSpPr>
        <p:grpSpPr>
          <a:xfrm>
            <a:off x="619711" y="1087912"/>
            <a:ext cx="2107399" cy="1990360"/>
            <a:chOff x="4932040" y="4005064"/>
            <a:chExt cx="2107399" cy="1990360"/>
          </a:xfrm>
        </p:grpSpPr>
        <p:sp>
          <p:nvSpPr>
            <p:cNvPr id="58" name="円/楕円 57"/>
            <p:cNvSpPr/>
            <p:nvPr/>
          </p:nvSpPr>
          <p:spPr>
            <a:xfrm>
              <a:off x="4932040" y="4005064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265659" y="5003946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情報のシェア</a:t>
              </a:r>
              <a:endPara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0" name="円/楕円 59"/>
            <p:cNvSpPr/>
            <p:nvPr/>
          </p:nvSpPr>
          <p:spPr>
            <a:xfrm rot="19090031">
              <a:off x="6176825" y="4568432"/>
              <a:ext cx="153927" cy="557653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1" name="ドーナツ 60"/>
            <p:cNvSpPr/>
            <p:nvPr/>
          </p:nvSpPr>
          <p:spPr>
            <a:xfrm>
              <a:off x="5547822" y="4149080"/>
              <a:ext cx="655941" cy="657136"/>
            </a:xfrm>
            <a:prstGeom prst="donut">
              <a:avLst>
                <a:gd name="adj" fmla="val 16733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257381" y="3645023"/>
            <a:ext cx="2107399" cy="1990360"/>
            <a:chOff x="1917420" y="4005064"/>
            <a:chExt cx="2107399" cy="1990360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1917420" y="4005064"/>
              <a:ext cx="2107399" cy="1990360"/>
              <a:chOff x="4932040" y="4005064"/>
              <a:chExt cx="2107399" cy="1990360"/>
            </a:xfrm>
          </p:grpSpPr>
          <p:sp>
            <p:nvSpPr>
              <p:cNvPr id="63" name="円/楕円 62"/>
              <p:cNvSpPr/>
              <p:nvPr/>
            </p:nvSpPr>
            <p:spPr>
              <a:xfrm>
                <a:off x="4932040" y="4005064"/>
                <a:ext cx="2107399" cy="199036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5265659" y="5003946"/>
                <a:ext cx="14401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感動のシェア</a:t>
                </a:r>
                <a:endPara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pic>
          <p:nvPicPr>
            <p:cNvPr id="67" name="図 66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0177" y="4202141"/>
              <a:ext cx="961883" cy="737319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3757" y="1242850"/>
            <a:ext cx="3076977" cy="3936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グループ化 64"/>
          <p:cNvGrpSpPr/>
          <p:nvPr/>
        </p:nvGrpSpPr>
        <p:grpSpPr>
          <a:xfrm>
            <a:off x="166329" y="0"/>
            <a:ext cx="10369152" cy="6515869"/>
            <a:chOff x="166329" y="0"/>
            <a:chExt cx="10369152" cy="6515869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166329" y="0"/>
              <a:ext cx="1036915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rgbClr val="FFC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期待される</a:t>
              </a:r>
            </a:p>
            <a:p>
              <a:r>
                <a:rPr lang="ja-JP" altLang="en-US" sz="6000" dirty="0">
                  <a:solidFill>
                    <a:srgbClr val="00B05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シェアリングサービスで</a:t>
              </a:r>
            </a:p>
            <a:p>
              <a:r>
                <a:rPr lang="ja-JP" altLang="en-US" sz="60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関西と大会を盛り上げよう！</a:t>
              </a: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072790"/>
              <a:ext cx="1122363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21235" y="2867021"/>
              <a:ext cx="2808311" cy="359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" name="グループ化 70"/>
            <p:cNvGrpSpPr/>
            <p:nvPr/>
          </p:nvGrpSpPr>
          <p:grpSpPr>
            <a:xfrm>
              <a:off x="370884" y="2799265"/>
              <a:ext cx="3744416" cy="3716604"/>
              <a:chOff x="3842151" y="1530238"/>
              <a:chExt cx="3744416" cy="3716604"/>
            </a:xfrm>
          </p:grpSpPr>
          <p:sp>
            <p:nvSpPr>
              <p:cNvPr id="72" name="円/楕円 36"/>
              <p:cNvSpPr/>
              <p:nvPr/>
            </p:nvSpPr>
            <p:spPr>
              <a:xfrm>
                <a:off x="3842151" y="1530238"/>
                <a:ext cx="3744416" cy="371660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3938811" y="2726820"/>
                <a:ext cx="36477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48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シェアリングサービス</a:t>
                </a:r>
              </a:p>
            </p:txBody>
          </p:sp>
        </p:grpSp>
      </p:grpSp>
      <p:sp>
        <p:nvSpPr>
          <p:cNvPr id="74" name="テキスト ボックス 73"/>
          <p:cNvSpPr txBox="1"/>
          <p:nvPr/>
        </p:nvSpPr>
        <p:spPr>
          <a:xfrm>
            <a:off x="611560" y="1844824"/>
            <a:ext cx="842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ご清聴ありがとう</a:t>
            </a:r>
            <a:r>
              <a:rPr kumimoji="1" lang="ja-JP" altLang="en-US" sz="4800" dirty="0" smtClean="0"/>
              <a:t>ございました。</a:t>
            </a:r>
            <a:endParaRPr kumimoji="1" lang="ja-JP" altLang="en-US" sz="4800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175520" y="3356992"/>
            <a:ext cx="8947683" cy="3359661"/>
            <a:chOff x="175520" y="3356992"/>
            <a:chExt cx="8947683" cy="3359661"/>
          </a:xfrm>
        </p:grpSpPr>
        <p:grpSp>
          <p:nvGrpSpPr>
            <p:cNvPr id="76" name="グループ化 75"/>
            <p:cNvGrpSpPr/>
            <p:nvPr/>
          </p:nvGrpSpPr>
          <p:grpSpPr>
            <a:xfrm>
              <a:off x="349716" y="3964077"/>
              <a:ext cx="8773487" cy="2733611"/>
              <a:chOff x="349716" y="3964077"/>
              <a:chExt cx="8773487" cy="2733611"/>
            </a:xfrm>
          </p:grpSpPr>
          <p:sp>
            <p:nvSpPr>
              <p:cNvPr id="79" name="正方形/長方形 78"/>
              <p:cNvSpPr/>
              <p:nvPr/>
            </p:nvSpPr>
            <p:spPr>
              <a:xfrm>
                <a:off x="349716" y="3964077"/>
                <a:ext cx="39850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/>
                  <a:t>ツール・ド・東北</a:t>
                </a:r>
                <a:r>
                  <a:rPr lang="en-US" altLang="ja-JP" dirty="0"/>
                  <a:t>HP</a:t>
                </a:r>
                <a:endParaRPr lang="ja-JP" altLang="en-US" dirty="0"/>
              </a:p>
              <a:p>
                <a:r>
                  <a:rPr lang="en-US" altLang="ja-JP" dirty="0"/>
                  <a:t>https://tourdetohoku.yahoo.co.jp/2016/</a:t>
                </a:r>
                <a:endParaRPr lang="ja-JP" altLang="en-US" dirty="0"/>
              </a:p>
            </p:txBody>
          </p:sp>
          <p:sp>
            <p:nvSpPr>
              <p:cNvPr id="80" name="正方形/長方形 79"/>
              <p:cNvSpPr/>
              <p:nvPr/>
            </p:nvSpPr>
            <p:spPr>
              <a:xfrm>
                <a:off x="349716" y="4659837"/>
                <a:ext cx="86839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/>
                  <a:t>観光庁　宿泊旅行統計調査　（平成</a:t>
                </a:r>
                <a:r>
                  <a:rPr lang="en-US" altLang="ja-JP" dirty="0"/>
                  <a:t>28</a:t>
                </a:r>
                <a:r>
                  <a:rPr lang="ja-JP" altLang="en-US" dirty="0"/>
                  <a:t>年</a:t>
                </a:r>
                <a:r>
                  <a:rPr lang="en-US" altLang="ja-JP" dirty="0"/>
                  <a:t>5</a:t>
                </a:r>
                <a:r>
                  <a:rPr lang="ja-JP" altLang="en-US" dirty="0"/>
                  <a:t>月・第</a:t>
                </a:r>
                <a:r>
                  <a:rPr lang="en-US" altLang="ja-JP" dirty="0"/>
                  <a:t>2</a:t>
                </a:r>
                <a:r>
                  <a:rPr lang="ja-JP" altLang="en-US" dirty="0"/>
                  <a:t>次速報、平成</a:t>
                </a:r>
                <a:r>
                  <a:rPr lang="en-US" altLang="ja-JP" dirty="0"/>
                  <a:t>28</a:t>
                </a:r>
                <a:r>
                  <a:rPr lang="ja-JP" altLang="en-US" dirty="0"/>
                  <a:t>年</a:t>
                </a:r>
                <a:r>
                  <a:rPr lang="en-US" altLang="ja-JP" dirty="0"/>
                  <a:t>6</a:t>
                </a:r>
                <a:r>
                  <a:rPr lang="ja-JP" altLang="en-US" dirty="0"/>
                  <a:t>月・第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次速報）</a:t>
                </a:r>
              </a:p>
              <a:p>
                <a:r>
                  <a:rPr lang="en-US" altLang="ja-JP" dirty="0"/>
                  <a:t>http://www.mlit.go.jp/common/001140060.pdf</a:t>
                </a:r>
                <a:endParaRPr lang="ja-JP" altLang="en-US" dirty="0"/>
              </a:p>
            </p:txBody>
          </p:sp>
          <p:sp>
            <p:nvSpPr>
              <p:cNvPr id="81" name="正方形/長方形 80"/>
              <p:cNvSpPr/>
              <p:nvPr/>
            </p:nvSpPr>
            <p:spPr>
              <a:xfrm>
                <a:off x="353708" y="5355597"/>
                <a:ext cx="876949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/>
                  <a:t>観光庁　外国人旅行者に対するアンケート調査結果について</a:t>
                </a:r>
              </a:p>
              <a:p>
                <a:r>
                  <a:rPr lang="en-US" altLang="ja-JP" dirty="0"/>
                  <a:t>http://www.mlit.go.jp/common/000190659.pdf</a:t>
                </a:r>
                <a:endParaRPr lang="ja-JP" altLang="en-US" dirty="0"/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349716" y="6051357"/>
                <a:ext cx="658822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dirty="0"/>
                  <a:t>日本体育協会</a:t>
                </a:r>
                <a:r>
                  <a:rPr lang="en-US" altLang="ja-JP" dirty="0"/>
                  <a:t>HP</a:t>
                </a:r>
                <a:r>
                  <a:rPr lang="ja-JP" altLang="en-US" dirty="0"/>
                  <a:t>　日本スポーツマスターズ</a:t>
                </a:r>
                <a:r>
                  <a:rPr lang="en-US" altLang="ja-JP" dirty="0"/>
                  <a:t>2016</a:t>
                </a:r>
                <a:r>
                  <a:rPr lang="ja-JP" altLang="en-US" dirty="0"/>
                  <a:t>秋田大会</a:t>
                </a:r>
              </a:p>
              <a:p>
                <a:r>
                  <a:rPr lang="en-US" altLang="ja-JP" dirty="0"/>
                  <a:t>http://www.japansports.or.jp/photoalbum/tabid/1086/Default.aspx</a:t>
                </a:r>
                <a:endParaRPr lang="ja-JP" altLang="en-US" dirty="0"/>
              </a:p>
            </p:txBody>
          </p:sp>
        </p:grpSp>
        <p:sp>
          <p:nvSpPr>
            <p:cNvPr id="77" name="正方形/長方形 76"/>
            <p:cNvSpPr/>
            <p:nvPr/>
          </p:nvSpPr>
          <p:spPr>
            <a:xfrm>
              <a:off x="175520" y="3356992"/>
              <a:ext cx="1444152" cy="5526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/>
                <a:t>出典</a:t>
              </a: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176063" y="3356992"/>
              <a:ext cx="8772943" cy="33596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4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3073 -3.7037E-6 C 0.18941 -3.7037E-6 0.2618 0.06899 0.2618 0.125 L 0.2618 0.25 " pathEditMode="relative" rAng="0" ptsTypes="FfFF">
                                      <p:cBhvr>
                                        <p:cTn id="28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13073 -3.7037E-7 C 0.18941 -3.7037E-7 0.2618 -0.06898 0.2618 -0.125 L 0.2618 -0.25 " pathEditMode="relative" rAng="0" ptsTypes="FfFF">
                                      <p:cBhvr>
                                        <p:cTn id="3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1316 -1.48148E-6 C -0.19063 -1.48148E-6 -0.26267 0.06204 -0.26267 0.11343 L -0.26267 0.22824 " pathEditMode="relative" rAng="0" ptsTypes="AAAA">
                                      <p:cBhvr>
                                        <p:cTn id="3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42" y="1141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3004 -3.7037E-7 C -0.18854 -3.7037E-7 -0.26007 -0.06921 -0.26007 -0.12523 L -0.26007 -0.25023 " pathEditMode="relative" rAng="0" ptsTypes="FfFF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13" name="タイトル 1"/>
          <p:cNvSpPr>
            <a:spLocks noGrp="1"/>
          </p:cNvSpPr>
          <p:nvPr>
            <p:ph type="ctrTitle"/>
          </p:nvPr>
        </p:nvSpPr>
        <p:spPr>
          <a:xfrm>
            <a:off x="166329" y="2636912"/>
            <a:ext cx="8977671" cy="100811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>
            <a:noAutofit/>
          </a:bodyPr>
          <a:lstStyle/>
          <a:p>
            <a:r>
              <a:rPr kumimoji="1" lang="ja-JP" altLang="en-US" sz="60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シェアリングサービス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4932039" y="286512"/>
            <a:ext cx="2107399" cy="1990360"/>
            <a:chOff x="4932039" y="286512"/>
            <a:chExt cx="2107399" cy="1990360"/>
          </a:xfrm>
        </p:grpSpPr>
        <p:sp>
          <p:nvSpPr>
            <p:cNvPr id="28" name="円/楕円 27"/>
            <p:cNvSpPr/>
            <p:nvPr/>
          </p:nvSpPr>
          <p:spPr>
            <a:xfrm>
              <a:off x="4932039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5265658" y="1281691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5520911" y="408039"/>
              <a:ext cx="929653" cy="817142"/>
              <a:chOff x="5488515" y="3658356"/>
              <a:chExt cx="911918" cy="7571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二等辺三角形 40"/>
              <p:cNvSpPr/>
              <p:nvPr/>
            </p:nvSpPr>
            <p:spPr>
              <a:xfrm>
                <a:off x="5488515" y="3658356"/>
                <a:ext cx="911918" cy="251205"/>
              </a:xfrm>
              <a:prstGeom prst="triangl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フローチャート: 処理 41"/>
              <p:cNvSpPr/>
              <p:nvPr/>
            </p:nvSpPr>
            <p:spPr>
              <a:xfrm>
                <a:off x="5607797" y="3909561"/>
                <a:ext cx="673353" cy="505920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3" name="フローチャート: 処理 42"/>
              <p:cNvSpPr/>
              <p:nvPr/>
            </p:nvSpPr>
            <p:spPr>
              <a:xfrm>
                <a:off x="5692346" y="4094205"/>
                <a:ext cx="131805" cy="321276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4" name="フレーム 43"/>
              <p:cNvSpPr/>
              <p:nvPr/>
            </p:nvSpPr>
            <p:spPr>
              <a:xfrm>
                <a:off x="5922872" y="4016284"/>
                <a:ext cx="259556" cy="244433"/>
              </a:xfrm>
              <a:prstGeom prst="fram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4" name="グループ化 53"/>
          <p:cNvGrpSpPr/>
          <p:nvPr/>
        </p:nvGrpSpPr>
        <p:grpSpPr>
          <a:xfrm>
            <a:off x="1917420" y="299464"/>
            <a:ext cx="2107399" cy="1990360"/>
            <a:chOff x="1917420" y="286512"/>
            <a:chExt cx="2107399" cy="1990360"/>
          </a:xfrm>
        </p:grpSpPr>
        <p:sp>
          <p:nvSpPr>
            <p:cNvPr id="10" name="円/楕円 9"/>
            <p:cNvSpPr/>
            <p:nvPr/>
          </p:nvSpPr>
          <p:spPr>
            <a:xfrm>
              <a:off x="1917420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4008" y="1281692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乗り物の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45" name="グループ化 44"/>
            <p:cNvGrpSpPr/>
            <p:nvPr/>
          </p:nvGrpSpPr>
          <p:grpSpPr>
            <a:xfrm>
              <a:off x="2501546" y="448385"/>
              <a:ext cx="925084" cy="776796"/>
              <a:chOff x="4670472" y="3054231"/>
              <a:chExt cx="1781938" cy="14765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円/楕円 45"/>
              <p:cNvSpPr/>
              <p:nvPr/>
            </p:nvSpPr>
            <p:spPr>
              <a:xfrm>
                <a:off x="4827373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5984534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角丸四角形 47"/>
              <p:cNvSpPr/>
              <p:nvPr/>
            </p:nvSpPr>
            <p:spPr>
              <a:xfrm>
                <a:off x="4670472" y="3721141"/>
                <a:ext cx="1781938" cy="49663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5362832" y="3969456"/>
                <a:ext cx="395417" cy="165939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4910929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6000507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台形 51"/>
              <p:cNvSpPr/>
              <p:nvPr/>
            </p:nvSpPr>
            <p:spPr>
              <a:xfrm>
                <a:off x="4827373" y="3054231"/>
                <a:ext cx="1403794" cy="666910"/>
              </a:xfrm>
              <a:prstGeom prst="trapezoid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台形 52"/>
              <p:cNvSpPr/>
              <p:nvPr/>
            </p:nvSpPr>
            <p:spPr>
              <a:xfrm>
                <a:off x="5045507" y="3257516"/>
                <a:ext cx="967525" cy="339465"/>
              </a:xfrm>
              <a:prstGeom prst="trapezoid">
                <a:avLst>
                  <a:gd name="adj" fmla="val 3228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58" name="グループ化 57"/>
          <p:cNvGrpSpPr/>
          <p:nvPr/>
        </p:nvGrpSpPr>
        <p:grpSpPr>
          <a:xfrm>
            <a:off x="1917421" y="4005064"/>
            <a:ext cx="2107399" cy="1990360"/>
            <a:chOff x="1917421" y="4005064"/>
            <a:chExt cx="2107399" cy="1990360"/>
          </a:xfrm>
        </p:grpSpPr>
        <p:sp>
          <p:nvSpPr>
            <p:cNvPr id="29" name="円/楕円 28"/>
            <p:cNvSpPr/>
            <p:nvPr/>
          </p:nvSpPr>
          <p:spPr>
            <a:xfrm>
              <a:off x="1917421" y="4005064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244008" y="5003946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モノのシェア</a:t>
              </a:r>
              <a:endPara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フローチャート : 磁気ディスク 30"/>
            <p:cNvSpPr/>
            <p:nvPr/>
          </p:nvSpPr>
          <p:spPr>
            <a:xfrm>
              <a:off x="2473644" y="4258272"/>
              <a:ext cx="980888" cy="679775"/>
            </a:xfrm>
            <a:prstGeom prst="flowChartMagneticDisk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4932039" y="4005064"/>
            <a:ext cx="2107399" cy="1990360"/>
            <a:chOff x="4932040" y="4005064"/>
            <a:chExt cx="2107399" cy="1990360"/>
          </a:xfrm>
        </p:grpSpPr>
        <p:sp>
          <p:nvSpPr>
            <p:cNvPr id="30" name="円/楕円 29"/>
            <p:cNvSpPr/>
            <p:nvPr/>
          </p:nvSpPr>
          <p:spPr>
            <a:xfrm>
              <a:off x="4932040" y="4005064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265659" y="5003946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情報のシェア</a:t>
              </a:r>
              <a:endParaRPr kumimoji="1" lang="ja-JP" altLang="en-US" sz="24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 rot="19090031">
              <a:off x="6176825" y="4568432"/>
              <a:ext cx="153927" cy="557653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ドーナツ 55"/>
            <p:cNvSpPr/>
            <p:nvPr/>
          </p:nvSpPr>
          <p:spPr>
            <a:xfrm>
              <a:off x="5547822" y="4149080"/>
              <a:ext cx="655941" cy="657136"/>
            </a:xfrm>
            <a:prstGeom prst="donut">
              <a:avLst>
                <a:gd name="adj" fmla="val 16733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30" name="Picture 6" descr="http://girled.net/assets/2014/09/uber_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53" y="938566"/>
            <a:ext cx="1186879" cy="118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oconala.akamaized.net/coconala-public-files/service_images/original/0e7dc754-19482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889" y="501738"/>
            <a:ext cx="1440160" cy="8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mogile.archive.st-hatena.com/v1/image/masurao99/30245059828048006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9895" y="1656897"/>
            <a:ext cx="1752148" cy="4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iyasako-h.com/wp-content/uploads/mercari_logo_horizontal-201603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65" y="4173965"/>
            <a:ext cx="1580616" cy="10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ashion-hr.com/user_data/images/upload/control/original/20160531143934_205433155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611" y="6057746"/>
            <a:ext cx="2298767" cy="4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ラクサスロ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71" y="5194679"/>
            <a:ext cx="1493404" cy="6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otteco（のってこ！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01" y="244835"/>
            <a:ext cx="2232662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-ak.f.st-hatena.com/images/fotolife/b/beauty-box/20160323/2016032317350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798" y="3924066"/>
            <a:ext cx="1062341" cy="10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3-ap-northeast-1.amazonaws.com/tabica-static-images/v3.0.20/img/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481" y="5176556"/>
            <a:ext cx="1704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近畿大学</a:t>
            </a:r>
          </a:p>
          <a:p>
            <a:pPr algn="ctr"/>
            <a:r>
              <a:rPr lang="ja-JP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</a:rPr>
              <a:t>冨チーム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6328" y="116632"/>
            <a:ext cx="89776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２０２０年</a:t>
            </a:r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にもっとも変化している業態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712771" y="1170568"/>
            <a:ext cx="7409727" cy="4449947"/>
            <a:chOff x="1764109" y="1872258"/>
            <a:chExt cx="7409727" cy="4449947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109" y="1872258"/>
              <a:ext cx="7409727" cy="4449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テキスト ボックス 25"/>
            <p:cNvSpPr txBox="1"/>
            <p:nvPr/>
          </p:nvSpPr>
          <p:spPr>
            <a:xfrm>
              <a:off x="7801684" y="4198000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prstClr val="black"/>
                  </a:solidFill>
                </a:rPr>
                <a:t>（単位億ドル）</a:t>
              </a:r>
            </a:p>
          </p:txBody>
        </p:sp>
      </p:grpSp>
      <p:sp>
        <p:nvSpPr>
          <p:cNvPr id="27" name="テキスト ボックス 5"/>
          <p:cNvSpPr txBox="1"/>
          <p:nvPr/>
        </p:nvSpPr>
        <p:spPr>
          <a:xfrm>
            <a:off x="712771" y="6111849"/>
            <a:ext cx="6882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1249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2497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3746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4995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6244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7492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68741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49990" algn="l" defTabSz="962497" rtl="0" eaLnBrk="1" latinLnBrk="0" hangingPunct="1">
              <a:defRPr kumimoji="1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>
                <a:solidFill>
                  <a:prstClr val="black"/>
                </a:solidFill>
              </a:rPr>
              <a:t>＊金融、人材、宿泊施設、自動車、音楽・ビデオ配信の</a:t>
            </a:r>
            <a:r>
              <a:rPr lang="en-US" altLang="ja-JP" sz="1100" dirty="0">
                <a:solidFill>
                  <a:prstClr val="black"/>
                </a:solidFill>
              </a:rPr>
              <a:t>5</a:t>
            </a:r>
            <a:r>
              <a:rPr lang="ja-JP" altLang="en-US" sz="1100" dirty="0">
                <a:solidFill>
                  <a:prstClr val="black"/>
                </a:solidFill>
              </a:rPr>
              <a:t>分野におけるシェアリングの合計</a:t>
            </a:r>
            <a:endParaRPr lang="en-US" altLang="ja-JP" sz="1100" dirty="0">
              <a:solidFill>
                <a:prstClr val="black"/>
              </a:solidFill>
            </a:endParaRPr>
          </a:p>
          <a:p>
            <a:r>
              <a:rPr lang="ja-JP" altLang="en-US" sz="1100" dirty="0">
                <a:solidFill>
                  <a:prstClr val="black"/>
                </a:solidFill>
              </a:rPr>
              <a:t>出所：産業構造審議会 商務流通情報分科会 情報経済小委員会 分散戦略ワーキンググループ（第</a:t>
            </a:r>
            <a:r>
              <a:rPr lang="en-US" altLang="ja-JP" sz="1100" dirty="0">
                <a:solidFill>
                  <a:prstClr val="black"/>
                </a:solidFill>
              </a:rPr>
              <a:t>4</a:t>
            </a:r>
            <a:r>
              <a:rPr lang="ja-JP" altLang="en-US" sz="1100" dirty="0">
                <a:solidFill>
                  <a:prstClr val="black"/>
                </a:solidFill>
              </a:rPr>
              <a:t>回）</a:t>
            </a:r>
            <a:r>
              <a:rPr lang="en-US" altLang="ja-JP" sz="1100" dirty="0">
                <a:solidFill>
                  <a:prstClr val="black"/>
                </a:solidFill>
              </a:rPr>
              <a:t>‐</a:t>
            </a:r>
            <a:r>
              <a:rPr lang="ja-JP" altLang="en-US" sz="1100" dirty="0">
                <a:solidFill>
                  <a:prstClr val="black"/>
                </a:solidFill>
              </a:rPr>
              <a:t>配布資料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2843808" y="2060848"/>
            <a:ext cx="1728192" cy="2364867"/>
          </a:xfrm>
          <a:prstGeom prst="straightConnector1">
            <a:avLst/>
          </a:prstGeom>
          <a:ln w="190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66328" y="116632"/>
            <a:ext cx="89776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シェアリングエコノミーの将来予測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6744528" y="3527860"/>
            <a:ext cx="1303693" cy="2953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355789" y="5284640"/>
            <a:ext cx="1854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矢野経済研究所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046568" y="1710926"/>
            <a:ext cx="510329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296156" y="5278187"/>
            <a:ext cx="894509" cy="2077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160919" y="5143188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２０１３年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80876" y="1189125"/>
            <a:ext cx="2137011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３５</a:t>
            </a:r>
            <a:r>
              <a:rPr lang="ja-JP" altLang="en-US" sz="36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兆円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442678" y="4676439"/>
            <a:ext cx="510329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843337" y="5274052"/>
            <a:ext cx="808783" cy="2118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55163" y="5114605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２０２５年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01655" y="4524730"/>
            <a:ext cx="187220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4F81B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ja-JP" altLang="en-US" dirty="0">
                <a:solidFill>
                  <a:srgbClr val="4F81B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兆</a:t>
            </a:r>
            <a:r>
              <a:rPr lang="ja-JP" altLang="en-US" sz="2000" dirty="0">
                <a:solidFill>
                  <a:srgbClr val="4F81B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５０００</a:t>
            </a:r>
            <a:r>
              <a:rPr lang="ja-JP" altLang="en-US" dirty="0">
                <a:solidFill>
                  <a:srgbClr val="4F81B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億円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1" y="1494703"/>
            <a:ext cx="7546188" cy="42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3563173" y="5805492"/>
            <a:ext cx="3987448" cy="360745"/>
          </a:xfrm>
          <a:prstGeom prst="rect">
            <a:avLst/>
          </a:prstGeom>
          <a:noFill/>
        </p:spPr>
        <p:txBody>
          <a:bodyPr wrap="none" lIns="82936" tIns="41468" rIns="82936" bIns="41468" rtlCol="0">
            <a:spAutoFit/>
          </a:bodyPr>
          <a:lstStyle/>
          <a:p>
            <a:r>
              <a:rPr kumimoji="1" lang="ja-JP" altLang="en-US" dirty="0"/>
              <a:t>トラベルジャーナル（</a:t>
            </a:r>
            <a:r>
              <a:rPr kumimoji="1" lang="en-US" altLang="ja-JP" dirty="0"/>
              <a:t>2016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18</a:t>
            </a:r>
            <a:r>
              <a:rPr kumimoji="1" lang="ja-JP" altLang="en-US" dirty="0"/>
              <a:t>日号）</a:t>
            </a:r>
          </a:p>
        </p:txBody>
      </p:sp>
      <p:sp>
        <p:nvSpPr>
          <p:cNvPr id="39" name="ドーナツ 38"/>
          <p:cNvSpPr/>
          <p:nvPr/>
        </p:nvSpPr>
        <p:spPr>
          <a:xfrm>
            <a:off x="1196059" y="3534933"/>
            <a:ext cx="504056" cy="2379704"/>
          </a:xfrm>
          <a:prstGeom prst="donut">
            <a:avLst>
              <a:gd name="adj" fmla="val 1977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角丸四角形吹き出し 39"/>
          <p:cNvSpPr/>
          <p:nvPr/>
        </p:nvSpPr>
        <p:spPr>
          <a:xfrm>
            <a:off x="3117289" y="1446529"/>
            <a:ext cx="4695071" cy="1413137"/>
          </a:xfrm>
          <a:prstGeom prst="wedgeRoundRectCallout">
            <a:avLst>
              <a:gd name="adj1" fmla="val -79062"/>
              <a:gd name="adj2" fmla="val 18896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シェアリングエコノミー</a:t>
            </a:r>
          </a:p>
          <a:p>
            <a:pPr algn="ctr"/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第２位</a:t>
            </a:r>
            <a:endParaRPr kumimoji="1" lang="ja-JP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646934" y="5377147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つまで</a:t>
            </a:r>
            <a:r>
              <a:rPr kumimoji="1" lang="ja-JP" altLang="en-US" dirty="0"/>
              <a:t>回答）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0447" y="945002"/>
            <a:ext cx="79700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u="sng" dirty="0">
                <a:solidFill>
                  <a:schemeClr val="tx1"/>
                </a:solidFill>
              </a:rPr>
              <a:t>観光関係の経営者１００人</a:t>
            </a:r>
            <a:r>
              <a:rPr kumimoji="1" lang="ja-JP" altLang="en-US" sz="2400" dirty="0"/>
              <a:t>に聞いたアンケートによると・・・</a:t>
            </a:r>
          </a:p>
        </p:txBody>
      </p:sp>
    </p:spTree>
    <p:extLst>
      <p:ext uri="{BB962C8B-B14F-4D97-AF65-F5344CB8AC3E}">
        <p14:creationId xmlns:p14="http://schemas.microsoft.com/office/powerpoint/2010/main" val="25545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 animBg="1"/>
      <p:bldP spid="34" grpId="0" animBg="1"/>
      <p:bldP spid="35" grpId="0"/>
      <p:bldP spid="32" grpId="0" animBg="1"/>
      <p:bldP spid="28" grpId="0" animBg="1"/>
      <p:bldP spid="28" grpId="1" uiExpand="1" build="allAtOnce" animBg="1"/>
      <p:bldP spid="33" grpId="0" animBg="1"/>
      <p:bldP spid="29" grpId="0" animBg="1"/>
      <p:bldP spid="23" grpId="0"/>
      <p:bldP spid="39" grpId="0" animBg="1"/>
      <p:bldP spid="39" grpId="1" animBg="1"/>
      <p:bldP spid="40" grpId="0" animBg="1"/>
      <p:bldP spid="40" grpId="1" animBg="1"/>
      <p:bldP spid="4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/>
          <p:cNvSpPr/>
          <p:nvPr/>
        </p:nvSpPr>
        <p:spPr>
          <a:xfrm>
            <a:off x="361118" y="836712"/>
            <a:ext cx="3744416" cy="35925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シェアリング</a:t>
            </a: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サービス</a:t>
            </a:r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3" name="乗算記号 2"/>
          <p:cNvSpPr/>
          <p:nvPr/>
        </p:nvSpPr>
        <p:spPr>
          <a:xfrm>
            <a:off x="4067106" y="1678892"/>
            <a:ext cx="1764196" cy="1908213"/>
          </a:xfrm>
          <a:prstGeom prst="mathMultiply">
            <a:avLst>
              <a:gd name="adj1" fmla="val 1520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1302" y="836712"/>
            <a:ext cx="2808311" cy="359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ストライプ矢印 4"/>
          <p:cNvSpPr/>
          <p:nvPr/>
        </p:nvSpPr>
        <p:spPr>
          <a:xfrm>
            <a:off x="683568" y="4941168"/>
            <a:ext cx="1800200" cy="1461336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55776" y="4818328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期待される</a:t>
            </a:r>
            <a:endParaRPr kumimoji="1" lang="ja-JP" altLang="en-US" sz="3200" dirty="0">
              <a:solidFill>
                <a:srgbClr val="FFC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シェアリングサービスで</a:t>
            </a:r>
          </a:p>
          <a:p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関西と大会を盛り上げよう！</a:t>
            </a:r>
            <a:endParaRPr kumimoji="1" lang="ja-JP" altLang="en-US" sz="3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899592" y="620688"/>
            <a:ext cx="7344816" cy="5040560"/>
          </a:xfrm>
          <a:prstGeom prst="roundRect">
            <a:avLst/>
          </a:prstGeom>
          <a:noFill/>
          <a:ln w="158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6" name="図表 25"/>
          <p:cNvGraphicFramePr/>
          <p:nvPr>
            <p:extLst>
              <p:ext uri="{D42A27DB-BD31-4B8C-83A1-F6EECF244321}">
                <p14:modId xmlns:p14="http://schemas.microsoft.com/office/powerpoint/2010/main" val="2234375523"/>
              </p:ext>
            </p:extLst>
          </p:nvPr>
        </p:nvGraphicFramePr>
        <p:xfrm>
          <a:off x="1223628" y="1196752"/>
          <a:ext cx="662473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8" name="グループ化 27"/>
          <p:cNvGrpSpPr/>
          <p:nvPr/>
        </p:nvGrpSpPr>
        <p:grpSpPr>
          <a:xfrm>
            <a:off x="608404" y="1304764"/>
            <a:ext cx="2164037" cy="4248472"/>
            <a:chOff x="1390" y="0"/>
            <a:chExt cx="2164037" cy="4248472"/>
          </a:xfrm>
        </p:grpSpPr>
        <p:sp>
          <p:nvSpPr>
            <p:cNvPr id="29" name="角丸四角形 28"/>
            <p:cNvSpPr/>
            <p:nvPr/>
          </p:nvSpPr>
          <p:spPr>
            <a:xfrm>
              <a:off x="1390" y="0"/>
              <a:ext cx="2164037" cy="42484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角丸四角形 4"/>
            <p:cNvSpPr/>
            <p:nvPr/>
          </p:nvSpPr>
          <p:spPr>
            <a:xfrm>
              <a:off x="1390" y="1699388"/>
              <a:ext cx="2164037" cy="1699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100" kern="1200" dirty="0"/>
                <a:t>大会前</a:t>
              </a:r>
            </a:p>
          </p:txBody>
        </p:sp>
      </p:grpSp>
      <p:sp>
        <p:nvSpPr>
          <p:cNvPr id="31" name="円/楕円 30"/>
          <p:cNvSpPr/>
          <p:nvPr/>
        </p:nvSpPr>
        <p:spPr>
          <a:xfrm>
            <a:off x="983052" y="1559672"/>
            <a:ext cx="1414741" cy="1414741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92" y="2633410"/>
            <a:ext cx="1122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グループ化 32"/>
          <p:cNvGrpSpPr/>
          <p:nvPr/>
        </p:nvGrpSpPr>
        <p:grpSpPr>
          <a:xfrm>
            <a:off x="4644008" y="1304764"/>
            <a:ext cx="3744416" cy="3716604"/>
            <a:chOff x="4644008" y="1304764"/>
            <a:chExt cx="3744416" cy="3716604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4644008" y="1304764"/>
              <a:ext cx="3744416" cy="3716604"/>
              <a:chOff x="4644008" y="1304764"/>
              <a:chExt cx="3744416" cy="3716604"/>
            </a:xfrm>
          </p:grpSpPr>
          <p:sp>
            <p:nvSpPr>
              <p:cNvPr id="37" name="円/楕円 36"/>
              <p:cNvSpPr/>
              <p:nvPr/>
            </p:nvSpPr>
            <p:spPr>
              <a:xfrm>
                <a:off x="4644008" y="1304764"/>
                <a:ext cx="3744416" cy="3716604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ja-JP" altLang="en-US" sz="36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5400090" y="3540773"/>
                <a:ext cx="22322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00" dirty="0">
                    <a:solidFill>
                      <a:schemeClr val="bg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情報のシェア</a:t>
                </a:r>
                <a:endParaRPr kumimoji="1" lang="ja-JP" altLang="en-US" sz="40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sp>
          <p:nvSpPr>
            <p:cNvPr id="35" name="円/楕円 34"/>
            <p:cNvSpPr/>
            <p:nvPr/>
          </p:nvSpPr>
          <p:spPr>
            <a:xfrm rot="19090031">
              <a:off x="6804096" y="2671632"/>
              <a:ext cx="312947" cy="982867"/>
            </a:xfrm>
            <a:prstGeom prst="ellips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6" name="ドーナツ 35"/>
            <p:cNvSpPr/>
            <p:nvPr/>
          </p:nvSpPr>
          <p:spPr>
            <a:xfrm>
              <a:off x="5580112" y="1700808"/>
              <a:ext cx="1380457" cy="1367067"/>
            </a:xfrm>
            <a:prstGeom prst="donut">
              <a:avLst>
                <a:gd name="adj" fmla="val 19003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角丸四角形 26"/>
          <p:cNvSpPr/>
          <p:nvPr/>
        </p:nvSpPr>
        <p:spPr>
          <a:xfrm>
            <a:off x="1475656" y="260648"/>
            <a:ext cx="6264696" cy="7920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シェアリングサービス</a:t>
            </a:r>
          </a:p>
        </p:txBody>
      </p:sp>
    </p:spTree>
    <p:extLst>
      <p:ext uri="{BB962C8B-B14F-4D97-AF65-F5344CB8AC3E}">
        <p14:creationId xmlns:p14="http://schemas.microsoft.com/office/powerpoint/2010/main" val="271949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4" grpId="0"/>
      <p:bldP spid="4" grpId="1"/>
      <p:bldP spid="25" grpId="0" animBg="1"/>
      <p:bldP spid="25" grpId="1" animBg="1"/>
      <p:bldGraphic spid="26" grpId="0">
        <p:bldAsOne/>
      </p:bldGraphic>
      <p:bldGraphic spid="26" grpId="1">
        <p:bldAsOne/>
      </p:bldGraphic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1" y="472771"/>
            <a:ext cx="2894458" cy="222650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335239" y="3147117"/>
            <a:ext cx="3024336" cy="314293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雲形吹き出し 1"/>
          <p:cNvSpPr/>
          <p:nvPr/>
        </p:nvSpPr>
        <p:spPr>
          <a:xfrm>
            <a:off x="971600" y="514156"/>
            <a:ext cx="3096344" cy="2088232"/>
          </a:xfrm>
          <a:prstGeom prst="cloudCallout">
            <a:avLst>
              <a:gd name="adj1" fmla="val -30863"/>
              <a:gd name="adj2" fmla="val 864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知りたい</a:t>
            </a:r>
            <a:endParaRPr kumimoji="1" lang="ja-JP" altLang="en-US" sz="36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関西ワールドマスターズゲームズ 2021 - Google Chrom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191" y="1841400"/>
            <a:ext cx="5120742" cy="4229202"/>
          </a:xfrm>
          <a:prstGeom prst="rect">
            <a:avLst/>
          </a:prstGeom>
        </p:spPr>
      </p:pic>
      <p:pic>
        <p:nvPicPr>
          <p:cNvPr id="10" name="図 9" descr="第22回紀州口熊野マラソン【公式】 - Google Chrome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799" y="1841400"/>
            <a:ext cx="5485059" cy="4464496"/>
          </a:xfrm>
          <a:prstGeom prst="rect">
            <a:avLst/>
          </a:prstGeom>
        </p:spPr>
      </p:pic>
      <p:pic>
        <p:nvPicPr>
          <p:cNvPr id="12" name="図 11" descr="World Masters Games - participate in Auckland New Zealand - 2017 - Google Chrome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799" y="1825554"/>
            <a:ext cx="5468708" cy="4464496"/>
          </a:xfrm>
          <a:prstGeom prst="rect">
            <a:avLst/>
          </a:prstGeom>
        </p:spPr>
      </p:pic>
      <p:pic>
        <p:nvPicPr>
          <p:cNvPr id="16" name="図 15" descr="Your Waterfront, Auckland | Shed 10, The Cloud, Cruise Terminal, Events, Venue Hire | Queens Wharf - Google Chrome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924" y="1853660"/>
            <a:ext cx="5574583" cy="4468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正方形/長方形 17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7544" y="2339334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動画</a:t>
            </a:r>
            <a:r>
              <a:rPr kumimoji="1" lang="ja-JP" altLang="en-US" sz="8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で情報を</a:t>
            </a:r>
            <a:r>
              <a:rPr kumimoji="1" lang="ja-JP" altLang="en-US" sz="80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シェア</a:t>
            </a:r>
          </a:p>
        </p:txBody>
      </p:sp>
    </p:spTree>
    <p:extLst>
      <p:ext uri="{BB962C8B-B14F-4D97-AF65-F5344CB8AC3E}">
        <p14:creationId xmlns:p14="http://schemas.microsoft.com/office/powerpoint/2010/main" val="317182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377105" y="158758"/>
            <a:ext cx="6659391" cy="11430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ハーフマラソン会場　和歌山県上富田町</a:t>
            </a:r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pic>
        <p:nvPicPr>
          <p:cNvPr id="3" name="動画 2017-01-08 13 13 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2994" y="1463059"/>
            <a:ext cx="7680853" cy="4320480"/>
          </a:xfrm>
          <a:prstGeom prst="rect">
            <a:avLst/>
          </a:prstGeom>
        </p:spPr>
      </p:pic>
      <p:pic>
        <p:nvPicPr>
          <p:cNvPr id="9" name="Picture 2" descr="陸上競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05" y="158758"/>
            <a:ext cx="1524000" cy="11430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10901" y="5753996"/>
            <a:ext cx="6383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800" dirty="0"/>
              <a:t>公認国際マラソンコース</a:t>
            </a:r>
            <a:r>
              <a:rPr lang="en-US" altLang="ja-JP" sz="2800" dirty="0"/>
              <a:t>(</a:t>
            </a:r>
            <a:r>
              <a:rPr lang="ja-JP" altLang="en-US" sz="2800" dirty="0"/>
              <a:t>早送りで再生）　撮影日：</a:t>
            </a:r>
            <a:r>
              <a:rPr lang="en-US" altLang="ja-JP" sz="2800" dirty="0"/>
              <a:t>12</a:t>
            </a:r>
            <a:r>
              <a:rPr lang="ja-JP" altLang="en-US" sz="2800" dirty="0"/>
              <a:t>月</a:t>
            </a:r>
            <a:r>
              <a:rPr lang="en-US" altLang="ja-JP" sz="2800" dirty="0"/>
              <a:t>30</a:t>
            </a:r>
            <a:r>
              <a:rPr lang="ja-JP" altLang="en-US" sz="2800" dirty="0"/>
              <a:t>日　　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00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303100" y="309282"/>
            <a:ext cx="8733395" cy="69028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/>
              <a:t>効果</a:t>
            </a:r>
            <a:r>
              <a:rPr kumimoji="1" lang="ja-JP" altLang="en-US" sz="4800" dirty="0"/>
              <a:t>　　　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340788" y="1523403"/>
            <a:ext cx="6665264" cy="12862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/>
              <a:t>関西・開催地・会場を理解</a:t>
            </a:r>
            <a:r>
              <a:rPr lang="ja-JP" altLang="en-US" sz="2800" dirty="0"/>
              <a:t>　</a:t>
            </a:r>
          </a:p>
        </p:txBody>
      </p:sp>
      <p:sp>
        <p:nvSpPr>
          <p:cNvPr id="12" name="下矢印 11"/>
          <p:cNvSpPr/>
          <p:nvPr/>
        </p:nvSpPr>
        <p:spPr>
          <a:xfrm>
            <a:off x="4305867" y="3052121"/>
            <a:ext cx="735106" cy="833717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337165" y="4140801"/>
            <a:ext cx="6665264" cy="12862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/>
              <a:t>高揚感と心構え</a:t>
            </a:r>
          </a:p>
        </p:txBody>
      </p:sp>
      <p:pic>
        <p:nvPicPr>
          <p:cNvPr id="3074" name="Picture 2" descr="C:\Program Files (x86)\Microsoft Office\MEDIA\CAGCAT10\j019903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2949"/>
            <a:ext cx="189524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640087" y="1304763"/>
            <a:ext cx="2164037" cy="4248472"/>
            <a:chOff x="2230349" y="0"/>
            <a:chExt cx="2164037" cy="4248472"/>
          </a:xfrm>
          <a:solidFill>
            <a:srgbClr val="FFC000"/>
          </a:solidFill>
        </p:grpSpPr>
        <p:sp>
          <p:nvSpPr>
            <p:cNvPr id="18" name="角丸四角形 17"/>
            <p:cNvSpPr/>
            <p:nvPr/>
          </p:nvSpPr>
          <p:spPr>
            <a:xfrm>
              <a:off x="2230349" y="0"/>
              <a:ext cx="2164037" cy="424847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角丸四角形 4"/>
            <p:cNvSpPr/>
            <p:nvPr/>
          </p:nvSpPr>
          <p:spPr>
            <a:xfrm>
              <a:off x="2252089" y="1705476"/>
              <a:ext cx="2120556" cy="16993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1592" tIns="291592" rIns="291592" bIns="291592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ja-JP" altLang="en-US" sz="4000" kern="1200" dirty="0"/>
                <a:t>大会中</a:t>
              </a:r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983051" y="1559671"/>
            <a:ext cx="1414741" cy="1414741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48" y="2633410"/>
            <a:ext cx="11223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4819052" y="3312711"/>
            <a:ext cx="2328130" cy="2243254"/>
            <a:chOff x="1917420" y="286512"/>
            <a:chExt cx="2107399" cy="1990360"/>
          </a:xfrm>
        </p:grpSpPr>
        <p:sp>
          <p:nvSpPr>
            <p:cNvPr id="22" name="円/楕円 21"/>
            <p:cNvSpPr/>
            <p:nvPr/>
          </p:nvSpPr>
          <p:spPr>
            <a:xfrm>
              <a:off x="1917420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244008" y="1281692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乗り物の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2501546" y="448385"/>
              <a:ext cx="925084" cy="776796"/>
              <a:chOff x="4670472" y="3054231"/>
              <a:chExt cx="1781938" cy="147658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円/楕円 24"/>
              <p:cNvSpPr/>
              <p:nvPr/>
            </p:nvSpPr>
            <p:spPr>
              <a:xfrm>
                <a:off x="4827373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5984534" y="4134804"/>
                <a:ext cx="314216" cy="39600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角丸四角形 26"/>
              <p:cNvSpPr/>
              <p:nvPr/>
            </p:nvSpPr>
            <p:spPr>
              <a:xfrm>
                <a:off x="4670472" y="3721141"/>
                <a:ext cx="1781938" cy="496632"/>
              </a:xfrm>
              <a:prstGeom prst="round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5362832" y="3969456"/>
                <a:ext cx="395417" cy="165939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4910929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000507" y="3886487"/>
                <a:ext cx="230660" cy="248317"/>
              </a:xfrm>
              <a:prstGeom prst="ellips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1" name="台形 30"/>
              <p:cNvSpPr/>
              <p:nvPr/>
            </p:nvSpPr>
            <p:spPr>
              <a:xfrm>
                <a:off x="4827373" y="3054231"/>
                <a:ext cx="1403794" cy="666910"/>
              </a:xfrm>
              <a:prstGeom prst="trapezoid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2" name="台形 31"/>
              <p:cNvSpPr/>
              <p:nvPr/>
            </p:nvSpPr>
            <p:spPr>
              <a:xfrm>
                <a:off x="5045507" y="3257516"/>
                <a:ext cx="967525" cy="339465"/>
              </a:xfrm>
              <a:prstGeom prst="trapezoid">
                <a:avLst>
                  <a:gd name="adj" fmla="val 32280"/>
                </a:avLst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33" name="グループ化 32"/>
          <p:cNvGrpSpPr/>
          <p:nvPr/>
        </p:nvGrpSpPr>
        <p:grpSpPr>
          <a:xfrm>
            <a:off x="4861125" y="818864"/>
            <a:ext cx="2243985" cy="2221427"/>
            <a:chOff x="4932039" y="286512"/>
            <a:chExt cx="2107399" cy="1990360"/>
          </a:xfrm>
        </p:grpSpPr>
        <p:sp>
          <p:nvSpPr>
            <p:cNvPr id="34" name="円/楕円 33"/>
            <p:cNvSpPr/>
            <p:nvPr/>
          </p:nvSpPr>
          <p:spPr>
            <a:xfrm>
              <a:off x="4932039" y="286512"/>
              <a:ext cx="2107399" cy="199036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265658" y="1281691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</a:t>
              </a:r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の</a:t>
              </a:r>
            </a:p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シェア</a:t>
              </a:r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5520911" y="408039"/>
              <a:ext cx="929653" cy="817142"/>
              <a:chOff x="5488515" y="3658356"/>
              <a:chExt cx="911918" cy="7571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二等辺三角形 41"/>
              <p:cNvSpPr/>
              <p:nvPr/>
            </p:nvSpPr>
            <p:spPr>
              <a:xfrm>
                <a:off x="5488515" y="3658356"/>
                <a:ext cx="911918" cy="251205"/>
              </a:xfrm>
              <a:prstGeom prst="triangl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フローチャート: 処理 45"/>
              <p:cNvSpPr/>
              <p:nvPr/>
            </p:nvSpPr>
            <p:spPr>
              <a:xfrm>
                <a:off x="5607797" y="3909561"/>
                <a:ext cx="673353" cy="505920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フローチャート: 処理 47"/>
              <p:cNvSpPr/>
              <p:nvPr/>
            </p:nvSpPr>
            <p:spPr>
              <a:xfrm>
                <a:off x="5692346" y="4094205"/>
                <a:ext cx="131805" cy="321276"/>
              </a:xfrm>
              <a:prstGeom prst="flowChartProcess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9" name="フレーム 48"/>
              <p:cNvSpPr/>
              <p:nvPr/>
            </p:nvSpPr>
            <p:spPr>
              <a:xfrm>
                <a:off x="5922872" y="4016284"/>
                <a:ext cx="259556" cy="244433"/>
              </a:xfrm>
              <a:prstGeom prst="frame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正方形/長方形 35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</p:spTree>
    <p:extLst>
      <p:ext uri="{BB962C8B-B14F-4D97-AF65-F5344CB8AC3E}">
        <p14:creationId xmlns:p14="http://schemas.microsoft.com/office/powerpoint/2010/main" val="13876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-108520" y="6691672"/>
            <a:ext cx="9289032" cy="1663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 rot="16200000">
            <a:off x="-3345836" y="3345835"/>
            <a:ext cx="6858000" cy="1663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 descr="日本地図｜白地図ぬりぬり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76" y="1700807"/>
            <a:ext cx="5777904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16"/>
          <p:cNvSpPr txBox="1">
            <a:spLocks noChangeArrowheads="1"/>
          </p:cNvSpPr>
          <p:nvPr/>
        </p:nvSpPr>
        <p:spPr bwMode="auto">
          <a:xfrm>
            <a:off x="335503" y="949651"/>
            <a:ext cx="6950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/>
              <a:t>観光庁　宿泊旅行統計調査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800" dirty="0"/>
              <a:t>都道府県別宿泊施設タイプ別客室稼働率（平成</a:t>
            </a:r>
            <a:r>
              <a:rPr lang="en-US" altLang="ja-JP" sz="1800" dirty="0"/>
              <a:t>28</a:t>
            </a:r>
            <a:r>
              <a:rPr lang="ja-JP" altLang="en-US" sz="1800" dirty="0"/>
              <a:t>年</a:t>
            </a:r>
            <a:r>
              <a:rPr lang="en-US" altLang="ja-JP" sz="1800" dirty="0"/>
              <a:t>5</a:t>
            </a:r>
            <a:r>
              <a:rPr lang="ja-JP" altLang="en-US" sz="1800" dirty="0"/>
              <a:t>月（第</a:t>
            </a:r>
            <a:r>
              <a:rPr lang="en-US" altLang="ja-JP" sz="1800" dirty="0"/>
              <a:t>2</a:t>
            </a:r>
            <a:r>
              <a:rPr lang="ja-JP" altLang="en-US" sz="1800" dirty="0"/>
              <a:t>次速報））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6328" y="116632"/>
            <a:ext cx="897767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関西の客室稼働率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524328" y="5805264"/>
            <a:ext cx="1619672" cy="9695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近畿大学</a:t>
            </a:r>
          </a:p>
          <a:p>
            <a:pPr algn="ctr"/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冨チーム</a:t>
            </a:r>
          </a:p>
        </p:txBody>
      </p:sp>
      <p:pic>
        <p:nvPicPr>
          <p:cNvPr id="16" name="Picture 4" descr="叱られる ピクトグラム シルエット イラス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10" y="1645180"/>
            <a:ext cx="2477358" cy="247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角丸四角形吹き出し 16"/>
          <p:cNvSpPr/>
          <p:nvPr/>
        </p:nvSpPr>
        <p:spPr>
          <a:xfrm>
            <a:off x="4738509" y="205206"/>
            <a:ext cx="4297988" cy="1292572"/>
          </a:xfrm>
          <a:prstGeom prst="wedgeRoundRectCallout">
            <a:avLst>
              <a:gd name="adj1" fmla="val 10707"/>
              <a:gd name="adj2" fmla="val 78899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/>
              <a:t>ホテルが取れない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6156176" y="4058779"/>
            <a:ext cx="3100635" cy="1804987"/>
            <a:chOff x="6156176" y="4058779"/>
            <a:chExt cx="3100635" cy="180498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6156176" y="4058779"/>
              <a:ext cx="3100635" cy="1804987"/>
              <a:chOff x="6156176" y="4058779"/>
              <a:chExt cx="3100635" cy="1804987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4058779"/>
                <a:ext cx="3100635" cy="1804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正方形/長方形 1"/>
              <p:cNvSpPr/>
              <p:nvPr/>
            </p:nvSpPr>
            <p:spPr>
              <a:xfrm>
                <a:off x="6156500" y="5309199"/>
                <a:ext cx="936000" cy="37440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正方形/長方形 3"/>
            <p:cNvSpPr/>
            <p:nvPr/>
          </p:nvSpPr>
          <p:spPr>
            <a:xfrm>
              <a:off x="6156176" y="4922120"/>
              <a:ext cx="936324" cy="39600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995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680</Words>
  <Application>Microsoft Office PowerPoint</Application>
  <PresentationFormat>画面に合わせる (4:3)</PresentationFormat>
  <Paragraphs>217</Paragraphs>
  <Slides>19</Slides>
  <Notes>10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19</vt:i4>
      </vt:variant>
    </vt:vector>
  </HeadingPairs>
  <TitlesOfParts>
    <vt:vector size="33" baseType="lpstr">
      <vt:lpstr>HGPｺﾞｼｯｸE</vt:lpstr>
      <vt:lpstr>HGP創英角ｺﾞｼｯｸUB</vt:lpstr>
      <vt:lpstr>HGP平成角ｺﾞｼｯｸ体W9</vt:lpstr>
      <vt:lpstr>HGP明朝E</vt:lpstr>
      <vt:lpstr>HGS創英角ｺﾞｼｯｸUB</vt:lpstr>
      <vt:lpstr>HGｺﾞｼｯｸE</vt:lpstr>
      <vt:lpstr>HG創英角ﾎﾟｯﾌﾟ体</vt:lpstr>
      <vt:lpstr>ＭＳ Ｐゴシック</vt:lpstr>
      <vt:lpstr>Arial</vt:lpstr>
      <vt:lpstr>Calibri</vt:lpstr>
      <vt:lpstr>Calibri Light</vt:lpstr>
      <vt:lpstr>Wingdings 2</vt:lpstr>
      <vt:lpstr>Office テーマ</vt:lpstr>
      <vt:lpstr>HDOfficeLightV0</vt:lpstr>
      <vt:lpstr>ＷМＧを変える シェアリングサービス</vt:lpstr>
      <vt:lpstr>シェアリングサービス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シェアリングエコノミー</dc:title>
  <dc:creator>Kou</dc:creator>
  <cp:lastModifiedBy>Win_Master</cp:lastModifiedBy>
  <cp:revision>157</cp:revision>
  <dcterms:created xsi:type="dcterms:W3CDTF">2017-01-06T02:52:49Z</dcterms:created>
  <dcterms:modified xsi:type="dcterms:W3CDTF">2017-01-27T00:39:29Z</dcterms:modified>
</cp:coreProperties>
</file>