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282" r:id="rId2"/>
    <p:sldId id="257" r:id="rId3"/>
    <p:sldId id="280" r:id="rId4"/>
    <p:sldId id="284" r:id="rId5"/>
    <p:sldId id="283" r:id="rId6"/>
    <p:sldId id="275" r:id="rId7"/>
    <p:sldId id="263" r:id="rId8"/>
    <p:sldId id="260" r:id="rId9"/>
    <p:sldId id="279" r:id="rId10"/>
    <p:sldId id="264" r:id="rId11"/>
    <p:sldId id="287" r:id="rId12"/>
    <p:sldId id="273" r:id="rId13"/>
    <p:sldId id="274" r:id="rId14"/>
    <p:sldId id="278" r:id="rId15"/>
    <p:sldId id="285" r:id="rId16"/>
    <p:sldId id="286" r:id="rId17"/>
    <p:sldId id="270" r:id="rId1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76565" autoAdjust="0"/>
  </p:normalViewPr>
  <p:slideViewPr>
    <p:cSldViewPr>
      <p:cViewPr>
        <p:scale>
          <a:sx n="60" d="100"/>
          <a:sy n="60" d="100"/>
        </p:scale>
        <p:origin x="-7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7294A-F3A7-4A4B-A138-971B4216DF3F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41BF-A1D5-4D62-A88D-BB41352F3E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983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B8A22-E5A4-41EF-92A8-0119F3BEBB54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A735-5801-49A4-AC07-4D895C46EC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33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A735-5801-49A4-AC07-4D895C46EC1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8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WMG</a:t>
            </a:r>
            <a:r>
              <a:rPr kumimoji="1" lang="ja-JP" altLang="en-US" dirty="0" smtClean="0"/>
              <a:t>参加者だけでなく、関西で生涯スポーツを楽しんでいる人たちとの交流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A735-5801-49A4-AC07-4D895C46EC1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74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A735-5801-49A4-AC07-4D895C46EC1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07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A735-5801-49A4-AC07-4D895C46EC1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EA8E-CEFB-4885-AA2D-2ABBBEB81456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A76A-58FE-4A42-A9C7-76D65FFDB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EA8E-CEFB-4885-AA2D-2ABBBEB81456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A76A-58FE-4A42-A9C7-76D65FFDB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EA8E-CEFB-4885-AA2D-2ABBBEB81456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A76A-58FE-4A42-A9C7-76D65FFDB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EA8E-CEFB-4885-AA2D-2ABBBEB81456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A76A-58FE-4A42-A9C7-76D65FFDB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EA8E-CEFB-4885-AA2D-2ABBBEB81456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A76A-58FE-4A42-A9C7-76D65FFDB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EA8E-CEFB-4885-AA2D-2ABBBEB81456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A76A-58FE-4A42-A9C7-76D65FFDB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EA8E-CEFB-4885-AA2D-2ABBBEB81456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A76A-58FE-4A42-A9C7-76D65FFDB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EA8E-CEFB-4885-AA2D-2ABBBEB81456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A76A-58FE-4A42-A9C7-76D65FFDB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EA8E-CEFB-4885-AA2D-2ABBBEB81456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A76A-58FE-4A42-A9C7-76D65FFDB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EA8E-CEFB-4885-AA2D-2ABBBEB81456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A76A-58FE-4A42-A9C7-76D65FFDB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EA8E-CEFB-4885-AA2D-2ABBBEB81456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94A76A-58FE-4A42-A9C7-76D65FFDB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C1EA8E-CEFB-4885-AA2D-2ABBBEB81456}" type="datetimeFigureOut">
              <a:rPr kumimoji="1" lang="ja-JP" altLang="en-US" smtClean="0"/>
              <a:pPr/>
              <a:t>2017/1/10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94A76A-58FE-4A42-A9C7-76D65FFDB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ind-travel.jp/article/18822/photo/6972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67690" cy="2160000"/>
          </a:xfrm>
        </p:spPr>
        <p:txBody>
          <a:bodyPr/>
          <a:lstStyle/>
          <a:p>
            <a:r>
              <a:rPr kumimoji="1" lang="en-US" altLang="ja-JP" dirty="0" smtClean="0"/>
              <a:t>LET’S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SPORTS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TOGETHER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3400" y="3929066"/>
            <a:ext cx="7854696" cy="164307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～スポーツと日本の文化を通して国際交流～</a:t>
            </a:r>
            <a:endParaRPr kumimoji="1" lang="ja-JP" altLang="en-US" sz="2800" dirty="0"/>
          </a:p>
        </p:txBody>
      </p:sp>
      <p:grpSp>
        <p:nvGrpSpPr>
          <p:cNvPr id="8" name="グループ化 7"/>
          <p:cNvGrpSpPr/>
          <p:nvPr/>
        </p:nvGrpSpPr>
        <p:grpSpPr>
          <a:xfrm rot="1167558">
            <a:off x="5884936" y="478341"/>
            <a:ext cx="3214710" cy="2000264"/>
            <a:chOff x="6215074" y="642918"/>
            <a:chExt cx="3214710" cy="2000264"/>
          </a:xfrm>
        </p:grpSpPr>
        <p:sp>
          <p:nvSpPr>
            <p:cNvPr id="6" name="星 16 5"/>
            <p:cNvSpPr/>
            <p:nvPr/>
          </p:nvSpPr>
          <p:spPr>
            <a:xfrm>
              <a:off x="6215074" y="642918"/>
              <a:ext cx="3214710" cy="2000264"/>
            </a:xfrm>
            <a:prstGeom prst="star16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786578" y="1071546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in</a:t>
              </a:r>
              <a:r>
                <a:rPr kumimoji="1" lang="ja-JP" altLang="en-US" sz="32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　</a:t>
              </a:r>
              <a:r>
                <a:rPr lang="en-US" altLang="ja-JP" sz="32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KANSAI</a:t>
              </a:r>
              <a:r>
                <a:rPr kumimoji="1" lang="ja-JP" altLang="en-US" sz="32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！</a:t>
              </a:r>
              <a:endParaRPr kumimoji="1" lang="ja-JP" altLang="en-US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9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会場（予定）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京都府：醍醐地域体育館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京都伏見区醍醐高畑町</a:t>
            </a:r>
            <a:r>
              <a:rPr lang="en-US" altLang="ja-JP" dirty="0" smtClean="0"/>
              <a:t>30-1 </a:t>
            </a:r>
            <a:r>
              <a:rPr lang="ja-JP" altLang="en-US" dirty="0" smtClean="0"/>
              <a:t>パセオダイゴロー西館</a:t>
            </a:r>
            <a:r>
              <a:rPr lang="en-US" altLang="ja-JP" dirty="0" smtClean="0"/>
              <a:t>3</a:t>
            </a:r>
            <a:r>
              <a:rPr lang="ja-JP" altLang="en-US" dirty="0" smtClean="0"/>
              <a:t>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大阪府：</a:t>
            </a:r>
            <a:r>
              <a:rPr lang="en-US" dirty="0" smtClean="0"/>
              <a:t>J:COM</a:t>
            </a:r>
            <a:r>
              <a:rPr lang="ja-JP" altLang="en-US" dirty="0" smtClean="0"/>
              <a:t>末広体育館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泉佐野市新安松</a:t>
            </a:r>
            <a:r>
              <a:rPr lang="en-US" altLang="ja-JP" dirty="0" smtClean="0"/>
              <a:t>1</a:t>
            </a:r>
            <a:r>
              <a:rPr lang="ja-JP" altLang="en-US" dirty="0" smtClean="0"/>
              <a:t>丁目</a:t>
            </a:r>
            <a:r>
              <a:rPr lang="en-US" altLang="ja-JP" dirty="0" smtClean="0"/>
              <a:t>1-22 </a:t>
            </a:r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兵庫県：東灘体育館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神戸市東灘区魚崎南町</a:t>
            </a:r>
            <a:r>
              <a:rPr lang="en-US" altLang="ja-JP" dirty="0" smtClean="0"/>
              <a:t>6-5-11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酒蔵見学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酒蔵が豊富な京都府、兵庫県、大阪府で行なう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日本独自の文化である「日本酒」を楽しんでもらう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日本酒の作られる工程を見学し日本の文化に関心を持ってもらう</a:t>
            </a:r>
            <a:endParaRPr lang="en-US" altLang="ja-JP" dirty="0" smtClean="0"/>
          </a:p>
        </p:txBody>
      </p:sp>
      <p:pic>
        <p:nvPicPr>
          <p:cNvPr id="921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00570"/>
            <a:ext cx="3214710" cy="2144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京都府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ja-JP" dirty="0" smtClean="0"/>
          </a:p>
          <a:p>
            <a:r>
              <a:rPr lang="ja-JP" altLang="en-US" dirty="0" smtClean="0"/>
              <a:t>「月桂冠大倉記念館」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住所：京都市伏見区南浜町</a:t>
            </a:r>
            <a:r>
              <a:rPr lang="en-US" altLang="ja-JP" dirty="0" smtClean="0"/>
              <a:t>241</a:t>
            </a:r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「黄桜カッパカントリー」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京都市伏見区塩屋町</a:t>
            </a:r>
            <a:r>
              <a:rPr lang="en-US" altLang="ja-JP" dirty="0" smtClean="0"/>
              <a:t>228</a:t>
            </a:r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「キンシ正宗新常磐蔵」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伏見区新町</a:t>
            </a:r>
            <a:r>
              <a:rPr lang="en-US" altLang="ja-JP" dirty="0" smtClean="0"/>
              <a:t>11</a:t>
            </a:r>
            <a:r>
              <a:rPr lang="ja-JP" altLang="en-US" dirty="0" smtClean="0"/>
              <a:t>丁目</a:t>
            </a:r>
            <a:r>
              <a:rPr lang="en-US" altLang="ja-JP" dirty="0" smtClean="0"/>
              <a:t>337-1 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1229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14422"/>
            <a:ext cx="2857520" cy="1905013"/>
          </a:xfrm>
          <a:prstGeom prst="rect">
            <a:avLst/>
          </a:prstGeom>
          <a:noFill/>
        </p:spPr>
      </p:pic>
      <p:pic>
        <p:nvPicPr>
          <p:cNvPr id="8194" name="Picture 2" descr="http://ord.yahoo.co.jp/o/image/RV=1/RE=1484049807/RH=b3JkLnlhaG9vLmNvLmpw/RB=/RU=aHR0cDovL3VzZXJkaXNrLndlYnJ5LmJpZ2xvYmUubmUuanAvMDEzLzEyOC8wMy9OMDAwLzAwMC8wMDYvMTI1ODI2Mzk4OTc5NDE2MTA5OTQ1LkpQRw--/RS=%5EADBk93YZbQV81497OVBdu9W4i292LY-;_ylc=X3IDMgRmc3QDMARpZHgDMARvaWQDQU5kOUdjVFBNcUx3d1NWSzV0ZjFGMHpiRFJONmVuNjAyX2tTeHZDNGMwVjdMMmRjZE5zczZJSENSUTd3RGtNBHADNmJ1RTVxR2M0NEtyNDRPRDQ0T1I0NEtyNDRPejQ0T0k0NE9xNDRPOARwb3MDMwRzZWMDc2h3BHNsawNyaQ-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098" y="3643314"/>
            <a:ext cx="3524274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4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兵庫</a:t>
            </a:r>
            <a:r>
              <a:rPr lang="ja-JP" altLang="en-US" dirty="0" smtClean="0"/>
              <a:t>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「神戸酒心館」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住所：神戸市東灘区御影塚町</a:t>
            </a:r>
            <a:r>
              <a:rPr lang="en-US" altLang="ja-JP" dirty="0" smtClean="0"/>
              <a:t>1-8-17</a:t>
            </a:r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「白鶴酒造資料館」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住所：</a:t>
            </a:r>
            <a:r>
              <a:rPr lang="zh-TW" altLang="en-US" dirty="0" smtClean="0">
                <a:latin typeface="HGS明朝B" pitchFamily="18" charset="-128"/>
                <a:ea typeface="HGS明朝B" pitchFamily="18" charset="-128"/>
              </a:rPr>
              <a:t>神戸市東灘区住吉南町</a:t>
            </a:r>
            <a:r>
              <a:rPr lang="en-US" altLang="zh-TW" dirty="0" smtClean="0">
                <a:latin typeface="HGS明朝B" pitchFamily="18" charset="-128"/>
                <a:ea typeface="HGS明朝B" pitchFamily="18" charset="-128"/>
              </a:rPr>
              <a:t>4</a:t>
            </a:r>
            <a:r>
              <a:rPr lang="zh-TW" altLang="en-US" dirty="0" smtClean="0">
                <a:latin typeface="HGS明朝B" pitchFamily="18" charset="-128"/>
                <a:ea typeface="HGS明朝B" pitchFamily="18" charset="-128"/>
              </a:rPr>
              <a:t>丁目</a:t>
            </a:r>
            <a:r>
              <a:rPr lang="en-US" altLang="zh-TW" dirty="0" smtClean="0">
                <a:latin typeface="HGS明朝B" pitchFamily="18" charset="-128"/>
                <a:ea typeface="HGS明朝B" pitchFamily="18" charset="-128"/>
              </a:rPr>
              <a:t>5-5</a:t>
            </a:r>
          </a:p>
          <a:p>
            <a:pPr lvl="1"/>
            <a:endParaRPr kumimoji="1" lang="en-US" altLang="ja-JP" dirty="0" smtClean="0">
              <a:latin typeface="HGS明朝B" pitchFamily="18" charset="-128"/>
              <a:ea typeface="HGS明朝B" pitchFamily="18" charset="-128"/>
            </a:endParaRPr>
          </a:p>
          <a:p>
            <a:r>
              <a:rPr lang="ja-JP" altLang="en-US" dirty="0" smtClean="0">
                <a:latin typeface="HGS明朝B" pitchFamily="18" charset="-128"/>
                <a:ea typeface="HGS明朝B" pitchFamily="18" charset="-128"/>
              </a:rPr>
              <a:t>「</a:t>
            </a:r>
            <a:r>
              <a:rPr lang="ja-JP" altLang="en-US" dirty="0" smtClean="0">
                <a:latin typeface="+mn-ea"/>
              </a:rPr>
              <a:t>浜福鶴吟醸工房」</a:t>
            </a:r>
            <a:endParaRPr lang="en-US" altLang="ja-JP" dirty="0" smtClean="0">
              <a:latin typeface="+mn-ea"/>
            </a:endParaRPr>
          </a:p>
          <a:p>
            <a:pPr lvl="1"/>
            <a:r>
              <a:rPr kumimoji="1" lang="ja-JP" altLang="en-US" dirty="0" smtClean="0">
                <a:latin typeface="+mn-ea"/>
              </a:rPr>
              <a:t>住所：</a:t>
            </a:r>
            <a:r>
              <a:rPr lang="zh-TW" altLang="en-US" dirty="0" smtClean="0">
                <a:latin typeface="HGP明朝E" pitchFamily="18" charset="-128"/>
                <a:ea typeface="HGP明朝E" pitchFamily="18" charset="-128"/>
              </a:rPr>
              <a:t>神戸市東灘区魚崎南町</a:t>
            </a:r>
            <a:r>
              <a:rPr lang="en-US" altLang="zh-TW" dirty="0" smtClean="0">
                <a:latin typeface="HGP明朝E" pitchFamily="18" charset="-128"/>
                <a:ea typeface="HGP明朝E" pitchFamily="18" charset="-128"/>
              </a:rPr>
              <a:t>4-4-6 </a:t>
            </a:r>
            <a:endParaRPr kumimoji="1" lang="en-US" altLang="ja-JP" dirty="0" smtClean="0">
              <a:latin typeface="HGP明朝E" pitchFamily="18" charset="-128"/>
              <a:ea typeface="HGP明朝E" pitchFamily="18" charset="-128"/>
            </a:endParaRPr>
          </a:p>
          <a:p>
            <a:endParaRPr kumimoji="1" lang="ja-JP" altLang="en-US" dirty="0"/>
          </a:p>
        </p:txBody>
      </p:sp>
      <p:pic>
        <p:nvPicPr>
          <p:cNvPr id="5" name="Picture 2" descr="http://find-travel.cdn-dena.com/picture/articlebody/697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785794"/>
            <a:ext cx="3106516" cy="2071702"/>
          </a:xfrm>
          <a:prstGeom prst="rect">
            <a:avLst/>
          </a:prstGeom>
          <a:noFill/>
        </p:spPr>
      </p:pic>
      <p:pic>
        <p:nvPicPr>
          <p:cNvPr id="717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572008"/>
            <a:ext cx="2762270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4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大阪府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「北庄司酒造店」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住所：大阪府</a:t>
            </a:r>
            <a:r>
              <a:rPr lang="ja-JP" altLang="en-US" dirty="0" smtClean="0"/>
              <a:t>泉佐野市日根野 </a:t>
            </a:r>
            <a:r>
              <a:rPr lang="en-US" altLang="ja-JP" dirty="0" smtClean="0"/>
              <a:t>3173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「大門酒造」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住所：交野市森南</a:t>
            </a:r>
            <a:r>
              <a:rPr lang="en-US" altLang="ja-JP" dirty="0" smtClean="0"/>
              <a:t>3-12-1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「山野酒造」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住所：交野市私部</a:t>
            </a:r>
            <a:r>
              <a:rPr lang="en-US" altLang="ja-JP" dirty="0" smtClean="0"/>
              <a:t>7-11-2</a:t>
            </a:r>
          </a:p>
        </p:txBody>
      </p:sp>
      <p:pic>
        <p:nvPicPr>
          <p:cNvPr id="11266" name="Picture 2" descr="http://www.kitashouji.jp/info/image/img_tour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3744442" cy="1508178"/>
          </a:xfrm>
          <a:prstGeom prst="rect">
            <a:avLst/>
          </a:prstGeom>
          <a:noFill/>
        </p:spPr>
      </p:pic>
      <p:pic>
        <p:nvPicPr>
          <p:cNvPr id="7170" name="Picture 2" descr="山野酒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500570"/>
            <a:ext cx="346710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ツアースケジュール（例：京都）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午前８</a:t>
            </a:r>
            <a:r>
              <a:rPr kumimoji="1" lang="ja-JP" altLang="en-US" dirty="0" smtClean="0"/>
              <a:t>時　京都駅付近集合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↓</a:t>
            </a:r>
            <a:r>
              <a:rPr lang="ja-JP" altLang="en-US" sz="2000" dirty="0" smtClean="0">
                <a:solidFill>
                  <a:srgbClr val="00B050"/>
                </a:solidFill>
              </a:rPr>
              <a:t>バスで移動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ja-JP" altLang="en-US" dirty="0" smtClean="0"/>
              <a:t>午前９時　体育館到着　バドミントン親善試合開始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↓</a:t>
            </a:r>
            <a:endParaRPr kumimoji="1" lang="en-US" altLang="ja-JP" dirty="0" smtClean="0"/>
          </a:p>
          <a:p>
            <a:r>
              <a:rPr lang="ja-JP" altLang="en-US" dirty="0" smtClean="0"/>
              <a:t>午前１２時　バドミントン</a:t>
            </a:r>
            <a:r>
              <a:rPr lang="ja-JP" altLang="en-US" dirty="0"/>
              <a:t>親善</a:t>
            </a:r>
            <a:r>
              <a:rPr lang="ja-JP" altLang="en-US" dirty="0" smtClean="0"/>
              <a:t>試合終了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↓</a:t>
            </a:r>
            <a:r>
              <a:rPr kumimoji="1" lang="ja-JP" altLang="en-US" sz="2000" dirty="0" smtClean="0">
                <a:solidFill>
                  <a:srgbClr val="00B050"/>
                </a:solidFill>
              </a:rPr>
              <a:t>バスで移動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r>
              <a:rPr kumimoji="1" lang="ja-JP" altLang="en-US" dirty="0" smtClean="0"/>
              <a:t>午前１２時３０分　酒蔵に到着　見学開始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↓</a:t>
            </a:r>
            <a:r>
              <a:rPr lang="ja-JP" altLang="en-US" sz="2000" dirty="0" smtClean="0">
                <a:solidFill>
                  <a:srgbClr val="00B050"/>
                </a:solidFill>
              </a:rPr>
              <a:t>試飲や日本酒作りの工程を体験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r>
              <a:rPr kumimoji="1" lang="ja-JP" altLang="en-US" dirty="0" smtClean="0"/>
              <a:t>午前１３時３０分　見学終了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午前１４時　昼食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↓</a:t>
            </a:r>
            <a:endParaRPr lang="en-US" altLang="ja-JP" dirty="0" smtClean="0"/>
          </a:p>
          <a:p>
            <a:r>
              <a:rPr kumimoji="1" lang="ja-JP" altLang="en-US" dirty="0" smtClean="0"/>
              <a:t>午後１５時　自由時間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↓　</a:t>
            </a:r>
            <a:r>
              <a:rPr lang="ja-JP" altLang="en-US" sz="2000" dirty="0" smtClean="0">
                <a:solidFill>
                  <a:srgbClr val="00B050"/>
                </a:solidFill>
              </a:rPr>
              <a:t>観光やお土産を楽しんでもらう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r>
              <a:rPr kumimoji="1" lang="ja-JP" altLang="en-US" dirty="0" smtClean="0"/>
              <a:t>午後１８時　集合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↓</a:t>
            </a:r>
            <a:r>
              <a:rPr lang="ja-JP" altLang="en-US" sz="2000" dirty="0" smtClean="0">
                <a:solidFill>
                  <a:srgbClr val="00B050"/>
                </a:solidFill>
              </a:rPr>
              <a:t>バスで移動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r>
              <a:rPr kumimoji="1" lang="ja-JP" altLang="en-US" dirty="0" smtClean="0"/>
              <a:t>午後１９時　解散　京都駅</a:t>
            </a:r>
            <a:endParaRPr kumimoji="1" lang="en-US" altLang="ja-JP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958153" cy="26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おわりに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WMG</a:t>
            </a:r>
            <a:r>
              <a:rPr lang="ja-JP" altLang="en-US" dirty="0" smtClean="0"/>
              <a:t>は、ファンやサポーターではなく、選手がスポーツツーリズムの主体となることが分かった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スポーツの後のお酒の場を利用して様々な国との文化交流をはかり、参加者には他では味わえない「楽しさ」を感じてもらいたい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スポーツを通して友情を育み、国境を越えた交友関係を築いてもらいたいと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/>
              <a:t>国際</a:t>
            </a:r>
            <a:r>
              <a:rPr lang="ja-JP" altLang="en-US" dirty="0" smtClean="0"/>
              <a:t>交流により得た知識や経験を活かし、今後の生活をより良いものにしてほしい</a:t>
            </a:r>
            <a:endParaRPr lang="en-US" altLang="ja-JP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0773" y="346942"/>
            <a:ext cx="974703" cy="17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関西</a:t>
            </a:r>
            <a:r>
              <a:rPr kumimoji="1" lang="en-US" altLang="ja-JP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WMG</a:t>
            </a:r>
            <a:r>
              <a:rPr kumimoji="1" lang="ja-JP" alt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２０２１</a:t>
            </a:r>
            <a:endParaRPr kumimoji="1" lang="ja-JP" alt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ja-JP" altLang="en-US" dirty="0" smtClean="0"/>
              <a:t>開催日時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2021</a:t>
            </a:r>
            <a:r>
              <a:rPr lang="ja-JP" altLang="en-US" dirty="0" smtClean="0"/>
              <a:t>年</a:t>
            </a:r>
            <a:r>
              <a:rPr lang="en-US" altLang="ja-JP" dirty="0" smtClean="0"/>
              <a:t>5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15</a:t>
            </a:r>
            <a:r>
              <a:rPr lang="ja-JP" altLang="en-US" dirty="0" smtClean="0"/>
              <a:t>日（土）～</a:t>
            </a:r>
            <a:r>
              <a:rPr lang="en-US" altLang="ja-JP" dirty="0" smtClean="0"/>
              <a:t>5</a:t>
            </a:r>
            <a:r>
              <a:rPr lang="ja-JP" altLang="en-US" dirty="0" smtClean="0"/>
              <a:t>月</a:t>
            </a:r>
            <a:r>
              <a:rPr lang="en-US" altLang="ja-JP" dirty="0" smtClean="0"/>
              <a:t>30</a:t>
            </a:r>
            <a:r>
              <a:rPr lang="ja-JP" altLang="en-US" dirty="0" smtClean="0"/>
              <a:t>日（日）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目標参加者数　</a:t>
            </a:r>
            <a:r>
              <a:rPr kumimoji="1" lang="en-US" altLang="ja-JP" dirty="0" smtClean="0"/>
              <a:t>50,000</a:t>
            </a:r>
            <a:r>
              <a:rPr kumimoji="1" lang="ja-JP" altLang="en-US" dirty="0" smtClean="0"/>
              <a:t>人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（海外参加者</a:t>
            </a:r>
            <a:r>
              <a:rPr kumimoji="1" lang="en-US" altLang="ja-JP" dirty="0" smtClean="0"/>
              <a:t>20,000</a:t>
            </a:r>
            <a:r>
              <a:rPr kumimoji="1" lang="ja-JP" altLang="en-US" dirty="0" smtClean="0"/>
              <a:t>人、国内参加者</a:t>
            </a:r>
            <a:r>
              <a:rPr kumimoji="1" lang="en-US" altLang="ja-JP" dirty="0" smtClean="0"/>
              <a:t>30,000</a:t>
            </a:r>
            <a:r>
              <a:rPr kumimoji="1" lang="ja-JP" altLang="en-US" dirty="0" smtClean="0"/>
              <a:t>人）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30</a:t>
            </a:r>
            <a:r>
              <a:rPr lang="ja-JP" altLang="en-US" dirty="0" smtClean="0"/>
              <a:t>歳以上ならだれでも参加できる♪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u="sng" dirty="0" smtClean="0">
                <a:solidFill>
                  <a:srgbClr val="00B050"/>
                </a:solidFill>
              </a:rPr>
              <a:t>生涯スポーツにおける世界最大級のイベント</a:t>
            </a:r>
            <a:endParaRPr lang="en-US" altLang="ja-JP" u="sng" dirty="0" smtClean="0">
              <a:solidFill>
                <a:srgbClr val="00B050"/>
              </a:solidFill>
            </a:endParaRPr>
          </a:p>
          <a:p>
            <a:pPr lvl="1"/>
            <a:endParaRPr kumimoji="1" lang="en-US" altLang="ja-JP" dirty="0"/>
          </a:p>
          <a:p>
            <a:endParaRPr kumimoji="1" lang="en-US" altLang="ja-JP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21178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579584" y="62783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n w="18000">
                  <a:noFill/>
                  <a:prstDash val="solid"/>
                  <a:miter lim="800000"/>
                </a:ln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スフラ</a:t>
            </a:r>
            <a:endParaRPr kumimoji="1" lang="ja-JP" altLang="en-US" dirty="0">
              <a:ln w="18000">
                <a:noFill/>
                <a:prstDash val="solid"/>
                <a:miter lim="800000"/>
              </a:ln>
              <a:solidFill>
                <a:srgbClr val="FF33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 rot="464248">
            <a:off x="5281994" y="198014"/>
            <a:ext cx="1801264" cy="845348"/>
          </a:xfrm>
          <a:prstGeom prst="wedgeEllipseCallout">
            <a:avLst>
              <a:gd name="adj1" fmla="val -52757"/>
              <a:gd name="adj2" fmla="val 6989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 rot="1007687">
            <a:off x="5433321" y="52040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アジア初開催</a:t>
            </a:r>
            <a:endParaRPr kumimoji="1" lang="ja-JP" altLang="en-US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9726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スポーツと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日本の文化を通して国際交流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lang="en-US" altLang="ja-JP" dirty="0" smtClean="0"/>
          </a:p>
          <a:p>
            <a:r>
              <a:rPr lang="ja-JP" altLang="en-US" dirty="0" smtClean="0"/>
              <a:t>「地域スポーツ交流大会」を開催し、</a:t>
            </a:r>
            <a:r>
              <a:rPr lang="en-US" altLang="ja-JP" dirty="0" smtClean="0"/>
              <a:t>WMG</a:t>
            </a:r>
            <a:r>
              <a:rPr lang="ja-JP" altLang="en-US" dirty="0"/>
              <a:t>参加者だけでなく、地域でスポーツをしている人たちとの</a:t>
            </a:r>
            <a:r>
              <a:rPr lang="ja-JP" altLang="en-US" dirty="0" smtClean="0"/>
              <a:t>交流</a:t>
            </a:r>
            <a:endParaRPr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日本の文化　「日本酒」で“おもてなし</a:t>
            </a:r>
            <a:r>
              <a:rPr lang="ja-JP" altLang="en-US" dirty="0"/>
              <a:t>”</a:t>
            </a:r>
            <a:r>
              <a:rPr kumimoji="1" lang="ja-JP" altLang="en-US" dirty="0" smtClean="0"/>
              <a:t>をする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sz="3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国境を</a:t>
            </a:r>
            <a:r>
              <a:rPr lang="ja-JP" altLang="en-US" sz="36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越えた交友関係を築く</a:t>
            </a:r>
            <a:endParaRPr lang="en-US" altLang="ja-JP" sz="36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kumimoji="1" lang="en-US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800200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1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生涯スポーツの輪を拡げる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3600" dirty="0" smtClean="0"/>
              <a:t>「地域スポーツ交流大会」</a:t>
            </a:r>
            <a:r>
              <a:rPr kumimoji="1" lang="ja-JP" altLang="en-US" dirty="0" smtClean="0"/>
              <a:t>を開催する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総合型地域スポーツクラブや社会人チームと連携し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関西で生涯スポーツを楽しんでいる人たちと交流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/>
              <a:t>国籍の違う人</a:t>
            </a:r>
            <a:r>
              <a:rPr lang="ja-JP" altLang="en-US" dirty="0" smtClean="0"/>
              <a:t>とスポーツを楽しみ、親睦を深め、国際交流を図る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10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日本でしか体験できないこと。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kumimoji="1" lang="ja-JP" altLang="en-US" sz="3600" dirty="0" smtClean="0"/>
              <a:t>「</a:t>
            </a:r>
            <a:r>
              <a:rPr kumimoji="1" lang="ja-JP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日本酒</a:t>
            </a:r>
            <a:r>
              <a:rPr kumimoji="1" lang="ja-JP" altLang="en-US" sz="3600" dirty="0" smtClean="0"/>
              <a:t>」</a:t>
            </a:r>
            <a:r>
              <a:rPr kumimoji="1" lang="ja-JP" altLang="en-US" dirty="0" smtClean="0"/>
              <a:t>を使って“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おもてなし</a:t>
            </a:r>
            <a:r>
              <a:rPr kumimoji="1" lang="ja-JP" altLang="en-US" dirty="0" smtClean="0"/>
              <a:t>”をする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今日本酒が世界で注目されている！</a:t>
            </a:r>
            <a:endParaRPr lang="en-US" altLang="ja-JP" dirty="0"/>
          </a:p>
          <a:p>
            <a:pPr lvl="1"/>
            <a:r>
              <a:rPr lang="ja-JP" altLang="en-US" dirty="0"/>
              <a:t>２０１３年１２月和食がユネスコ無形文化遺産に登録</a:t>
            </a:r>
            <a:r>
              <a:rPr lang="ja-JP" altLang="en-US" dirty="0" smtClean="0"/>
              <a:t>される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r>
              <a:rPr lang="ja-JP" altLang="en-US" dirty="0" smtClean="0"/>
              <a:t>お酒はコミュニケーションを円滑にする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/>
              <a:t>日本酒は健康に良い！？</a:t>
            </a:r>
            <a:endParaRPr lang="en-US" altLang="ja-JP" dirty="0"/>
          </a:p>
          <a:p>
            <a:pPr lvl="1"/>
            <a:r>
              <a:rPr lang="ja-JP" altLang="en-US" dirty="0"/>
              <a:t>「酒は百薬の長</a:t>
            </a:r>
            <a:r>
              <a:rPr lang="ja-JP" altLang="en-US" dirty="0" smtClean="0"/>
              <a:t>」　　血行</a:t>
            </a:r>
            <a:r>
              <a:rPr lang="ja-JP" altLang="en-US" dirty="0"/>
              <a:t>の改善、ストレス解消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marL="393192" lvl="1" indent="0">
              <a:buNone/>
            </a:pPr>
            <a:r>
              <a:rPr lang="ja-JP" altLang="en-US" dirty="0" smtClean="0"/>
              <a:t>　　　　　　　　　　　　　　リラックス</a:t>
            </a:r>
            <a:r>
              <a:rPr lang="ja-JP" altLang="en-US" dirty="0"/>
              <a:t>効果、美肌効果</a:t>
            </a:r>
            <a:endParaRPr lang="en-US" altLang="ja-JP" dirty="0"/>
          </a:p>
          <a:p>
            <a:pPr marL="393192" lvl="1" indent="0">
              <a:buNone/>
            </a:pPr>
            <a:endParaRPr lang="en-US" altLang="ja-JP" dirty="0"/>
          </a:p>
          <a:p>
            <a:pPr lvl="1"/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sz="3600" dirty="0" smtClean="0"/>
          </a:p>
          <a:p>
            <a:endParaRPr kumimoji="1" lang="ja-JP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20258"/>
            <a:ext cx="1728192" cy="191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11513152\AppData\Local\Microsoft\Windows\Temporary Internet Files\Content.IE5\9U6QO0WB\gatag-0001104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57666"/>
            <a:ext cx="1695670" cy="16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7740352" y="5240796"/>
            <a:ext cx="739823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000" dirty="0" smtClean="0"/>
              <a:t>地域</a:t>
            </a:r>
            <a:r>
              <a:rPr lang="ja-JP" altLang="en-US" sz="4000" dirty="0"/>
              <a:t>スポーツ</a:t>
            </a:r>
            <a:r>
              <a:rPr lang="ja-JP" altLang="en-US" sz="4000" dirty="0" smtClean="0"/>
              <a:t>交流大会と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日本酒の酒蔵見学ツアーを行う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日本の関西地域の文化と触れ合いながらスポーツを楽しんでもらう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kumimoji="1" lang="ja-JP" altLang="en-US" dirty="0" smtClean="0"/>
              <a:t>日本酒の酒蔵を見学</a:t>
            </a:r>
            <a:r>
              <a:rPr lang="ja-JP" altLang="en-US" dirty="0" smtClean="0"/>
              <a:t>し試飲できる体験型ツアー</a:t>
            </a:r>
            <a:endParaRPr lang="en-US" altLang="ja-JP" dirty="0" smtClean="0"/>
          </a:p>
          <a:p>
            <a:pPr>
              <a:buNone/>
            </a:pPr>
            <a:endParaRPr lang="en-US" altLang="ja-JP" dirty="0"/>
          </a:p>
          <a:p>
            <a:r>
              <a:rPr lang="ja-JP" altLang="en-US" dirty="0" smtClean="0"/>
              <a:t>その地域ならではのお土産や特産品を見てもらう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>
                <a:solidFill>
                  <a:srgbClr val="FF0000"/>
                </a:solidFill>
              </a:rPr>
              <a:t>バドミントン競技を例に企画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地域スポーツ交流大会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酒蔵見学ツアー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各</a:t>
            </a:r>
            <a:r>
              <a:rPr lang="ja-JP" altLang="en-US" dirty="0" smtClean="0"/>
              <a:t>３県でスポーツを楽しんでから酒蔵を見学し、その地を観光したり、お土産を買ってもらう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開催期間：</a:t>
            </a:r>
            <a:r>
              <a:rPr lang="en-US" altLang="ja-JP" dirty="0" smtClean="0"/>
              <a:t>WMG</a:t>
            </a:r>
            <a:r>
              <a:rPr lang="ja-JP" altLang="en-US" dirty="0" smtClean="0"/>
              <a:t>開催中１６日間</a:t>
            </a:r>
            <a:r>
              <a:rPr kumimoji="1" lang="ja-JP" altLang="en-US" dirty="0" smtClean="0"/>
              <a:t>（日帰りコース）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lang="ja-JP" altLang="en-US" dirty="0" smtClean="0"/>
              <a:t>開催地：京都府、兵庫県、大阪府</a:t>
            </a:r>
          </a:p>
          <a:p>
            <a:pPr lvl="1"/>
            <a:endParaRPr kumimoji="1" lang="en-US" altLang="ja-JP" dirty="0" smtClean="0"/>
          </a:p>
          <a:p>
            <a:pPr lvl="1"/>
            <a:r>
              <a:rPr lang="ja-JP" altLang="en-US" dirty="0" smtClean="0"/>
              <a:t>予定参加者：３００名程度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参加費：</a:t>
            </a:r>
            <a:r>
              <a:rPr lang="en-US" altLang="ja-JP" dirty="0" smtClean="0"/>
              <a:t>3,980</a:t>
            </a:r>
            <a:r>
              <a:rPr lang="ja-JP" altLang="en-US" dirty="0" smtClean="0"/>
              <a:t>円　（交通費、昼食費込み）</a:t>
            </a:r>
            <a:endParaRPr lang="en-US" altLang="ja-JP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3136771" cy="199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関西</a:t>
            </a:r>
            <a:r>
              <a:rPr lang="en-US" altLang="ja-JP" dirty="0" smtClean="0"/>
              <a:t>WMG</a:t>
            </a:r>
            <a:r>
              <a:rPr lang="ja-JP" altLang="en-US" dirty="0" smtClean="0"/>
              <a:t>バドミントン競技会場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開催地　京都市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北区　　　 　島津アリーナ京都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右京区　　　ハンナリーズアリーナ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右京区　　　市民スポーツ会館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r>
              <a:rPr lang="ja-JP" altLang="en-US" dirty="0" smtClean="0"/>
              <a:t>参加人数（予測）　約２</a:t>
            </a:r>
            <a:r>
              <a:rPr lang="en-US" altLang="ja-JP" dirty="0" smtClean="0"/>
              <a:t>,</a:t>
            </a:r>
            <a:r>
              <a:rPr lang="ja-JP" altLang="en-US" dirty="0" smtClean="0"/>
              <a:t>０００名</a:t>
            </a:r>
            <a:r>
              <a:rPr kumimoji="1" lang="ja-JP" altLang="en-US" dirty="0" smtClean="0"/>
              <a:t>　　</a:t>
            </a:r>
          </a:p>
          <a:p>
            <a:pPr>
              <a:buNone/>
            </a:pPr>
            <a:endParaRPr lang="en-US" altLang="ja-JP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376264" cy="249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バドミントン</a:t>
            </a:r>
            <a:r>
              <a:rPr lang="ja-JP" altLang="en-US" dirty="0"/>
              <a:t>交流大会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見学する酒蔵付近の体育館を借り、その地域のバドミントン愛好家と交流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総合型地域スポーツクラブ又は社会人チームに協力してもらう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バドミントンを通して国際交流を図る</a:t>
            </a:r>
            <a:endParaRPr lang="en-US" altLang="ja-JP" dirty="0" smtClean="0"/>
          </a:p>
        </p:txBody>
      </p:sp>
      <p:pic>
        <p:nvPicPr>
          <p:cNvPr id="6146" name="Picture 2" descr="C:\Users\11513152\AppData\Local\Microsoft\Windows\Temporary Internet Files\Content.IE5\D0GHA2MP\gatag-000043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089920" cy="209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1880</TotalTime>
  <Words>561</Words>
  <Application>Microsoft Office PowerPoint</Application>
  <PresentationFormat>画面に合わせる (4:3)</PresentationFormat>
  <Paragraphs>158</Paragraphs>
  <Slides>17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リゾート</vt:lpstr>
      <vt:lpstr>LET’S　SPORTS　TOGETHER</vt:lpstr>
      <vt:lpstr>関西WMG２０２１</vt:lpstr>
      <vt:lpstr>スポーツと 日本の文化を通して国際交流</vt:lpstr>
      <vt:lpstr>生涯スポーツの輪を拡げる</vt:lpstr>
      <vt:lpstr>日本でしか体験できないこと。</vt:lpstr>
      <vt:lpstr>地域スポーツ交流大会と 日本酒の酒蔵見学ツアーを行う</vt:lpstr>
      <vt:lpstr>地域スポーツ交流大会 酒蔵見学ツアー</vt:lpstr>
      <vt:lpstr>関西WMGバドミントン競技会場</vt:lpstr>
      <vt:lpstr>バドミントン交流大会</vt:lpstr>
      <vt:lpstr>会場（予定）</vt:lpstr>
      <vt:lpstr>酒蔵見学</vt:lpstr>
      <vt:lpstr>京都府</vt:lpstr>
      <vt:lpstr>兵庫県</vt:lpstr>
      <vt:lpstr>大阪府</vt:lpstr>
      <vt:lpstr>ツアースケジュール（例：京都）</vt:lpstr>
      <vt:lpstr>PowerPoint プレゼンテーション</vt:lpstr>
      <vt:lpstr>おわりに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Ryo Maruyama</dc:creator>
  <cp:lastModifiedBy>大阪成蹊</cp:lastModifiedBy>
  <cp:revision>57</cp:revision>
  <cp:lastPrinted>2016-11-09T07:37:56Z</cp:lastPrinted>
  <dcterms:created xsi:type="dcterms:W3CDTF">2016-10-31T13:27:55Z</dcterms:created>
  <dcterms:modified xsi:type="dcterms:W3CDTF">2017-01-10T03:42:27Z</dcterms:modified>
</cp:coreProperties>
</file>