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88825" cy="6858000"/>
  <p:notesSz cx="6858000" cy="9144000"/>
  <p:embeddedFontLs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PT Sans Narrow" panose="020B0604020202020204" charset="0"/>
      <p:regular r:id="rId18"/>
      <p:bold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30462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47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993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62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42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02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67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70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846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94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9341213" y="4235850"/>
            <a:ext cx="7494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5"/>
          <p:cNvCxnSpPr/>
          <p:nvPr/>
        </p:nvCxnSpPr>
        <p:spPr>
          <a:xfrm>
            <a:off x="2099499" y="4211002"/>
            <a:ext cx="7494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" name="Shape 16"/>
          <p:cNvGrpSpPr/>
          <p:nvPr/>
        </p:nvGrpSpPr>
        <p:grpSpPr>
          <a:xfrm>
            <a:off x="1338488" y="1362666"/>
            <a:ext cx="9512976" cy="203194"/>
            <a:chOff x="1346428" y="1011300"/>
            <a:chExt cx="6452100" cy="152400"/>
          </a:xfrm>
        </p:grpSpPr>
        <p:cxnSp>
          <p:nvCxnSpPr>
            <p:cNvPr id="17" name="Shape 17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1338497" y="5292001"/>
            <a:ext cx="9512976" cy="203194"/>
            <a:chOff x="1346435" y="3969087"/>
            <a:chExt cx="6452100" cy="152400"/>
          </a:xfrm>
        </p:grpSpPr>
        <p:cxnSp>
          <p:nvCxnSpPr>
            <p:cNvPr id="20" name="Shape 20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1338518" y="2335685"/>
            <a:ext cx="9513000" cy="1363200"/>
          </a:xfrm>
          <a:prstGeom prst="rect">
            <a:avLst/>
          </a:prstGeom>
        </p:spPr>
        <p:txBody>
          <a:bodyPr lIns="121875" tIns="121875" rIns="121875" bIns="121875" anchor="b" anchorCtr="0"/>
          <a:lstStyle>
            <a:lvl1pPr lvl="0" algn="ctr" rtl="0">
              <a:spcBef>
                <a:spcPts val="0"/>
              </a:spcBef>
              <a:buSzPct val="100000"/>
              <a:defRPr sz="7200"/>
            </a:lvl1pPr>
            <a:lvl2pPr lvl="1" algn="ctr" rtl="0">
              <a:spcBef>
                <a:spcPts val="0"/>
              </a:spcBef>
              <a:buSzPct val="100000"/>
              <a:defRPr sz="7200"/>
            </a:lvl2pPr>
            <a:lvl3pPr lvl="2" algn="ctr" rtl="0">
              <a:spcBef>
                <a:spcPts val="0"/>
              </a:spcBef>
              <a:buSzPct val="100000"/>
              <a:defRPr sz="7200"/>
            </a:lvl3pPr>
            <a:lvl4pPr lvl="3" algn="ctr" rtl="0">
              <a:spcBef>
                <a:spcPts val="0"/>
              </a:spcBef>
              <a:buSzPct val="100000"/>
              <a:defRPr sz="7200"/>
            </a:lvl4pPr>
            <a:lvl5pPr lvl="4" algn="ctr" rtl="0">
              <a:spcBef>
                <a:spcPts val="0"/>
              </a:spcBef>
              <a:buSzPct val="100000"/>
              <a:defRPr sz="7200"/>
            </a:lvl5pPr>
            <a:lvl6pPr lvl="5" algn="ctr" rtl="0">
              <a:spcBef>
                <a:spcPts val="0"/>
              </a:spcBef>
              <a:buSzPct val="100000"/>
              <a:defRPr sz="7200"/>
            </a:lvl6pPr>
            <a:lvl7pPr lvl="6" algn="ctr" rtl="0">
              <a:spcBef>
                <a:spcPts val="0"/>
              </a:spcBef>
              <a:buSzPct val="100000"/>
              <a:defRPr sz="7200"/>
            </a:lvl7pPr>
            <a:lvl8pPr lvl="7" algn="ctr" rtl="0">
              <a:spcBef>
                <a:spcPts val="0"/>
              </a:spcBef>
              <a:buSzPct val="100000"/>
              <a:defRPr sz="7200"/>
            </a:lvl8pPr>
            <a:lvl9pPr lvl="8" algn="ctr" rtl="0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848891" y="3800052"/>
            <a:ext cx="6492300" cy="1056900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400" cy="524700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-99" y="6727600"/>
            <a:ext cx="121887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15491" y="1739800"/>
            <a:ext cx="11357700" cy="2051100"/>
          </a:xfrm>
          <a:prstGeom prst="rect">
            <a:avLst/>
          </a:prstGeom>
        </p:spPr>
        <p:txBody>
          <a:bodyPr lIns="121875" tIns="121875" rIns="121875" bIns="121875" anchor="ctr" anchorCtr="0"/>
          <a:lstStyle>
            <a:lvl1pPr lvl="0" algn="ctr" rtl="0">
              <a:spcBef>
                <a:spcPts val="0"/>
              </a:spcBef>
              <a:buClr>
                <a:schemeClr val="accent3"/>
              </a:buClr>
              <a:buSzPct val="100000"/>
              <a:defRPr sz="1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3"/>
              </a:buClr>
              <a:buSzPct val="100000"/>
              <a:defRPr sz="173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3"/>
              </a:buClr>
              <a:buSzPct val="100000"/>
              <a:defRPr sz="173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3"/>
              </a:buClr>
              <a:buSzPct val="100000"/>
              <a:defRPr sz="173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3"/>
              </a:buClr>
              <a:buSzPct val="100000"/>
              <a:defRPr sz="173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3"/>
              </a:buClr>
              <a:buSzPct val="100000"/>
              <a:defRPr sz="173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3"/>
              </a:buClr>
              <a:buSzPct val="100000"/>
              <a:defRPr sz="173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3"/>
              </a:buClr>
              <a:buSzPct val="100000"/>
              <a:defRPr sz="173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3"/>
              </a:buClr>
              <a:buSzPct val="100000"/>
              <a:defRPr sz="173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15491" y="3994200"/>
            <a:ext cx="11357700" cy="1428900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400" cy="524700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400" cy="524700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522412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522412" y="1904999"/>
            <a:ext cx="9134400" cy="41148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marL="223837" marR="0" lvl="0" indent="-71437" algn="l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3550" marR="0" lvl="1" indent="-107950" algn="l" rtl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2625" marR="0" lvl="2" indent="-111125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57250" marR="0" lvl="3" indent="-8255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30287" marR="0" lvl="4" indent="-77787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07008" marR="0" lvl="5" indent="-7670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380744" marR="0" lvl="6" indent="-72644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554480" marR="0" lvl="7" indent="-81280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728216" marR="0" lvl="8" indent="-77216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226421" y="6400800"/>
            <a:ext cx="1449300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522412" y="6400800"/>
            <a:ext cx="6553200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9828210" y="6400800"/>
            <a:ext cx="838200" cy="2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66" y="3429200"/>
            <a:ext cx="121887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491" y="1086400"/>
            <a:ext cx="11425500" cy="1256100"/>
          </a:xfrm>
          <a:prstGeom prst="rect">
            <a:avLst/>
          </a:prstGeom>
        </p:spPr>
        <p:txBody>
          <a:bodyPr lIns="121875" tIns="121875" rIns="121875" bIns="121875" anchor="ctr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400" cy="524700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-99" y="6727600"/>
            <a:ext cx="121887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15491" y="593366"/>
            <a:ext cx="11357700" cy="943200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15491" y="1688433"/>
            <a:ext cx="11357700" cy="4403700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400" cy="524700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15491" y="593366"/>
            <a:ext cx="11357700" cy="943200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15491" y="1688233"/>
            <a:ext cx="5331900" cy="4403700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441522" y="1688233"/>
            <a:ext cx="5331900" cy="4403700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400" cy="524700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15491" y="593366"/>
            <a:ext cx="11357700" cy="943200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400" cy="524700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15491" y="740800"/>
            <a:ext cx="3743100" cy="1007700"/>
          </a:xfrm>
          <a:prstGeom prst="rect">
            <a:avLst/>
          </a:prstGeom>
        </p:spPr>
        <p:txBody>
          <a:bodyPr lIns="121875" tIns="121875" rIns="121875" bIns="121875" anchor="b" anchorCtr="0"/>
          <a:lstStyle>
            <a:lvl1pPr lvl="0" rtl="0">
              <a:spcBef>
                <a:spcPts val="0"/>
              </a:spcBef>
              <a:buSzPct val="100000"/>
              <a:defRPr sz="3200"/>
            </a:lvl1pPr>
            <a:lvl2pPr lvl="1" rtl="0">
              <a:spcBef>
                <a:spcPts val="0"/>
              </a:spcBef>
              <a:buSzPct val="100000"/>
              <a:defRPr sz="3200"/>
            </a:lvl2pPr>
            <a:lvl3pPr lvl="2" rtl="0">
              <a:spcBef>
                <a:spcPts val="0"/>
              </a:spcBef>
              <a:buSzPct val="100000"/>
              <a:defRPr sz="3200"/>
            </a:lvl3pPr>
            <a:lvl4pPr lvl="3" rtl="0">
              <a:spcBef>
                <a:spcPts val="0"/>
              </a:spcBef>
              <a:buSzPct val="100000"/>
              <a:defRPr sz="3200"/>
            </a:lvl4pPr>
            <a:lvl5pPr lvl="4" rtl="0">
              <a:spcBef>
                <a:spcPts val="0"/>
              </a:spcBef>
              <a:buSzPct val="100000"/>
              <a:defRPr sz="3200"/>
            </a:lvl5pPr>
            <a:lvl6pPr lvl="5" rtl="0">
              <a:spcBef>
                <a:spcPts val="0"/>
              </a:spcBef>
              <a:buSzPct val="100000"/>
              <a:defRPr sz="3200"/>
            </a:lvl6pPr>
            <a:lvl7pPr lvl="6" rtl="0">
              <a:spcBef>
                <a:spcPts val="0"/>
              </a:spcBef>
              <a:buSzPct val="100000"/>
              <a:defRPr sz="3200"/>
            </a:lvl7pPr>
            <a:lvl8pPr lvl="7" rtl="0">
              <a:spcBef>
                <a:spcPts val="0"/>
              </a:spcBef>
              <a:buSzPct val="100000"/>
              <a:defRPr sz="3200"/>
            </a:lvl8pPr>
            <a:lvl9pPr lvl="8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15491" y="1852800"/>
            <a:ext cx="3743100" cy="4239300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400" cy="524700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53496" y="701800"/>
            <a:ext cx="7482900" cy="5454300"/>
          </a:xfrm>
          <a:prstGeom prst="rect">
            <a:avLst/>
          </a:prstGeom>
        </p:spPr>
        <p:txBody>
          <a:bodyPr lIns="121875" tIns="121875" rIns="121875" bIns="12187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72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72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72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72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72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72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72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72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400" cy="524700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6094412" y="0"/>
            <a:ext cx="6094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6704486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53907" y="1386233"/>
            <a:ext cx="5392200" cy="2234400"/>
          </a:xfrm>
          <a:prstGeom prst="rect">
            <a:avLst/>
          </a:prstGeom>
        </p:spPr>
        <p:txBody>
          <a:bodyPr lIns="121875" tIns="121875" rIns="121875" bIns="121875" anchor="b" anchorCtr="0"/>
          <a:lstStyle>
            <a:lvl1pPr lvl="0" algn="ctr" rtl="0">
              <a:spcBef>
                <a:spcPts val="0"/>
              </a:spcBef>
              <a:buSzPct val="100000"/>
              <a:defRPr sz="5600"/>
            </a:lvl1pPr>
            <a:lvl2pPr lvl="1" algn="ctr" rtl="0">
              <a:spcBef>
                <a:spcPts val="0"/>
              </a:spcBef>
              <a:buSzPct val="100000"/>
              <a:defRPr sz="5600"/>
            </a:lvl2pPr>
            <a:lvl3pPr lvl="2" algn="ctr" rtl="0">
              <a:spcBef>
                <a:spcPts val="0"/>
              </a:spcBef>
              <a:buSzPct val="100000"/>
              <a:defRPr sz="5600"/>
            </a:lvl3pPr>
            <a:lvl4pPr lvl="3" algn="ctr" rtl="0">
              <a:spcBef>
                <a:spcPts val="0"/>
              </a:spcBef>
              <a:buSzPct val="100000"/>
              <a:defRPr sz="5600"/>
            </a:lvl4pPr>
            <a:lvl5pPr lvl="4" algn="ctr" rtl="0">
              <a:spcBef>
                <a:spcPts val="0"/>
              </a:spcBef>
              <a:buSzPct val="100000"/>
              <a:defRPr sz="5600"/>
            </a:lvl5pPr>
            <a:lvl6pPr lvl="5" algn="ctr" rtl="0">
              <a:spcBef>
                <a:spcPts val="0"/>
              </a:spcBef>
              <a:buSzPct val="100000"/>
              <a:defRPr sz="5600"/>
            </a:lvl6pPr>
            <a:lvl7pPr lvl="6" algn="ctr" rtl="0">
              <a:spcBef>
                <a:spcPts val="0"/>
              </a:spcBef>
              <a:buSzPct val="100000"/>
              <a:defRPr sz="5600"/>
            </a:lvl7pPr>
            <a:lvl8pPr lvl="7" algn="ctr" rtl="0">
              <a:spcBef>
                <a:spcPts val="0"/>
              </a:spcBef>
              <a:buSzPct val="100000"/>
              <a:defRPr sz="5600"/>
            </a:lvl8pPr>
            <a:lvl9pPr lvl="8" algn="ctr" rtl="0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353907" y="3635833"/>
            <a:ext cx="5392200" cy="1646700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6584284" y="965600"/>
            <a:ext cx="5114700" cy="4926900"/>
          </a:xfrm>
          <a:prstGeom prst="rect">
            <a:avLst/>
          </a:prstGeom>
        </p:spPr>
        <p:txBody>
          <a:bodyPr lIns="121875" tIns="121875" rIns="121875" bIns="12187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400" cy="524700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15491" y="5640966"/>
            <a:ext cx="7996200" cy="798300"/>
          </a:xfrm>
          <a:prstGeom prst="rect">
            <a:avLst/>
          </a:prstGeom>
        </p:spPr>
        <p:txBody>
          <a:bodyPr lIns="121875" tIns="121875" rIns="121875" bIns="12187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400" cy="524700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491" y="593366"/>
            <a:ext cx="11357700" cy="9432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491" y="1688433"/>
            <a:ext cx="11357700" cy="44037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Open Sans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Open Sans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Open Sans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Open Sans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Open Sans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Open Sans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Open Sans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Open Sans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Open Sans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2053431" y="2033870"/>
            <a:ext cx="8229600" cy="179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WMG</a:t>
            </a:r>
            <a:r>
              <a:rPr lang="en-US" sz="6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アプリ</a:t>
            </a: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開発の提案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4235275" y="4463875"/>
            <a:ext cx="6827100" cy="83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京都外国語大学チームC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西尾仁志</a:t>
            </a: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峯松あずさ</a:t>
            </a: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藤本紘華 佐々木大介</a:t>
            </a: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謝非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914400" y="380999"/>
            <a:ext cx="10256025" cy="1435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どのような</a:t>
            </a:r>
            <a:r>
              <a:rPr lang="en-US" sz="6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レガシー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があるか</a:t>
            </a:r>
            <a:endParaRPr lang="en-US"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4400" y="1905000"/>
            <a:ext cx="10982100" cy="371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今回のみならず次回大会でも使うことができる</a:t>
            </a:r>
          </a:p>
          <a:p>
            <a:pPr marL="223837" marR="0" lvl="0" indent="-223837" algn="l" rtl="0">
              <a:lnSpc>
                <a:spcPct val="1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今の私たちの世代や下の世代が今後WMGの存在を知って参加するという選択肢が増える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 descr="th5MJLLWST.jpg"/>
          <p:cNvPicPr preferRelativeResize="0"/>
          <p:nvPr/>
        </p:nvPicPr>
        <p:blipFill rotWithShape="1">
          <a:blip r:embed="rId3">
            <a:alphaModFix/>
          </a:blip>
          <a:srcRect r="1370" b="50246"/>
          <a:stretch/>
        </p:blipFill>
        <p:spPr>
          <a:xfrm rot="-4">
            <a:off x="-1" y="3"/>
            <a:ext cx="6150575" cy="123689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-1" y="2425025"/>
            <a:ext cx="12540343" cy="1351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ご清聴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ありがとうございました</a:t>
            </a:r>
            <a:r>
              <a:rPr lang="en-US" sz="60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！！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4362625" y="4155325"/>
            <a:ext cx="3641400" cy="52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京都外国語大学チームＣ</a:t>
            </a:r>
          </a:p>
        </p:txBody>
      </p:sp>
      <p:pic>
        <p:nvPicPr>
          <p:cNvPr id="153" name="Shape 153" descr="th5MJLLWST.jpg"/>
          <p:cNvPicPr preferRelativeResize="0"/>
          <p:nvPr/>
        </p:nvPicPr>
        <p:blipFill rotWithShape="1">
          <a:blip r:embed="rId3">
            <a:alphaModFix/>
          </a:blip>
          <a:srcRect t="47296" r="2524"/>
          <a:stretch/>
        </p:blipFill>
        <p:spPr>
          <a:xfrm>
            <a:off x="6861099" y="5547775"/>
            <a:ext cx="5410025" cy="13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 descr="20141016_162328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40281">
            <a:off x="7941586" y="1374986"/>
            <a:ext cx="3917001" cy="2761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106775" y="220538"/>
            <a:ext cx="9144001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なぜ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アプリ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....？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91600" y="1710890"/>
            <a:ext cx="10083300" cy="464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4000" dirty="0" err="1">
                <a:solidFill>
                  <a:srgbClr val="000000"/>
                </a:solidFill>
              </a:rPr>
              <a:t>スマホ所持率の増加</a:t>
            </a:r>
            <a:endParaRPr lang="en-US" sz="4000" dirty="0">
              <a:solidFill>
                <a:srgbClr val="000000"/>
              </a:solidFill>
            </a:endParaRPr>
          </a:p>
          <a:p>
            <a:pPr marL="457200" marR="0" lvl="0" indent="-482600" algn="l" rtl="0">
              <a:lnSpc>
                <a:spcPct val="15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n-US" sz="4000" dirty="0" err="1">
                <a:solidFill>
                  <a:srgbClr val="000000"/>
                </a:solidFill>
              </a:rPr>
              <a:t>HP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よりもアプリ</a:t>
            </a:r>
            <a:r>
              <a:rPr lang="en-US" sz="4000" dirty="0" err="1">
                <a:solidFill>
                  <a:srgbClr val="000000"/>
                </a:solidFill>
              </a:rPr>
              <a:t>の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方が便利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sz="4000" dirty="0">
                <a:solidFill>
                  <a:srgbClr val="000000"/>
                </a:solidFill>
              </a:rPr>
              <a:t>      </a:t>
            </a:r>
            <a:r>
              <a:rPr lang="en-US" sz="4000" dirty="0">
                <a:solidFill>
                  <a:srgbClr val="FF0000"/>
                </a:solidFill>
              </a:rPr>
              <a:t>⇨ </a:t>
            </a:r>
            <a:r>
              <a:rPr lang="en-US" sz="4000" dirty="0" err="1">
                <a:solidFill>
                  <a:srgbClr val="000000"/>
                </a:solidFill>
              </a:rPr>
              <a:t>調べたい内容が全て掲載されている</a:t>
            </a:r>
            <a:endParaRPr lang="en-US" sz="4000" dirty="0">
              <a:solidFill>
                <a:srgbClr val="000000"/>
              </a:solidFill>
            </a:endParaRPr>
          </a:p>
          <a:p>
            <a:pPr marL="457200" marR="0" lvl="0" indent="-482600" algn="l" rtl="0">
              <a:lnSpc>
                <a:spcPct val="15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n-US" sz="4000" dirty="0" err="1">
                <a:solidFill>
                  <a:srgbClr val="000000"/>
                </a:solidFill>
              </a:rPr>
              <a:t>自分達の語学力を活かすことができる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15491" y="593366"/>
            <a:ext cx="11357700" cy="9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アプリの</a:t>
            </a:r>
            <a:r>
              <a:rPr lang="en-US" sz="6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内容</a:t>
            </a:r>
            <a:r>
              <a:rPr lang="en-US" sz="6000" dirty="0" err="1">
                <a:solidFill>
                  <a:srgbClr val="000000"/>
                </a:solidFill>
              </a:rPr>
              <a:t>は</a:t>
            </a:r>
            <a:r>
              <a:rPr lang="en-US" sz="6000" dirty="0">
                <a:solidFill>
                  <a:srgbClr val="000000"/>
                </a:solidFill>
              </a:rPr>
              <a:t>…？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16325" y="2151600"/>
            <a:ext cx="6708300" cy="336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各会場</a:t>
            </a:r>
            <a:r>
              <a:rPr lang="en-US" sz="4000">
                <a:solidFill>
                  <a:srgbClr val="000000"/>
                </a:solidFill>
              </a:rPr>
              <a:t>についての詳細</a:t>
            </a:r>
          </a:p>
          <a:p>
            <a:pPr marL="223838" marR="0" lvl="0" indent="-223838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民泊</a:t>
            </a:r>
            <a:r>
              <a:rPr lang="en-US" sz="4000">
                <a:solidFill>
                  <a:srgbClr val="000000"/>
                </a:solidFill>
              </a:rPr>
              <a:t>・</a:t>
            </a: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ゲストハウスの紹介</a:t>
            </a:r>
          </a:p>
          <a:p>
            <a:pPr marL="223838" marR="0" lvl="0" indent="-223838" algn="l" rtl="0">
              <a:lnSpc>
                <a:spcPct val="1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おすすめ観光地の紹介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7756925" y="2636550"/>
            <a:ext cx="4370100" cy="2517600"/>
          </a:xfrm>
          <a:prstGeom prst="rect">
            <a:avLst/>
          </a:prstGeom>
        </p:spPr>
        <p:txBody>
          <a:bodyPr lIns="121875" tIns="121875" rIns="121875" bIns="1218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rgbClr val="000000"/>
                </a:solidFill>
              </a:rPr>
              <a:t>全ての内容が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rgbClr val="000000"/>
                </a:solidFill>
              </a:rPr>
              <a:t>WMGプレイヤーにとって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rgbClr val="000000"/>
                </a:solidFill>
              </a:rPr>
              <a:t>非常に</a:t>
            </a:r>
            <a:r>
              <a:rPr lang="en-US" sz="3000">
                <a:solidFill>
                  <a:srgbClr val="FF0000"/>
                </a:solidFill>
              </a:rPr>
              <a:t>役立つ</a:t>
            </a:r>
            <a:r>
              <a:rPr lang="en-US" sz="3000">
                <a:solidFill>
                  <a:srgbClr val="000000"/>
                </a:solidFill>
              </a:rPr>
              <a:t>！！！</a:t>
            </a:r>
          </a:p>
        </p:txBody>
      </p:sp>
      <p:sp>
        <p:nvSpPr>
          <p:cNvPr id="93" name="Shape 93"/>
          <p:cNvSpPr/>
          <p:nvPr/>
        </p:nvSpPr>
        <p:spPr>
          <a:xfrm>
            <a:off x="6505850" y="2486800"/>
            <a:ext cx="1189200" cy="25176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 descr="449428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26904">
            <a:off x="7563626" y="496739"/>
            <a:ext cx="4052448" cy="364102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64090" y="187516"/>
            <a:ext cx="56940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各会場について</a:t>
            </a:r>
            <a:endParaRPr lang="en-US"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560327" y="1559116"/>
            <a:ext cx="9900900" cy="418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7" marR="0" lvl="0" indent="-2238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どこ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で</a:t>
            </a:r>
            <a:r>
              <a:rPr lang="en-US" sz="4000" b="0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何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の種目が</a:t>
            </a:r>
            <a:r>
              <a:rPr lang="en-US" sz="4000" dirty="0">
                <a:solidFill>
                  <a:srgbClr val="FF0000"/>
                </a:solidFill>
              </a:rPr>
              <a:t>　　　　　　　　　			</a:t>
            </a:r>
            <a:r>
              <a:rPr lang="en-US" sz="4000" b="0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いつ</a:t>
            </a:r>
            <a:r>
              <a:rPr lang="en-US" sz="4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行われているか</a:t>
            </a:r>
            <a:r>
              <a:rPr lang="en-US" sz="4000" dirty="0">
                <a:solidFill>
                  <a:srgbClr val="000000"/>
                </a:solidFill>
              </a:rPr>
              <a:t>？</a:t>
            </a:r>
          </a:p>
          <a:p>
            <a:pPr marL="223838" marR="0" lvl="0" indent="-223838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各試合の</a:t>
            </a:r>
            <a:r>
              <a:rPr lang="en-US" sz="4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試合結果</a:t>
            </a:r>
            <a:endParaRPr lang="en-US" sz="40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3838" marR="0" lvl="0" indent="-223838" algn="l" rtl="0">
              <a:lnSpc>
                <a:spcPct val="1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</a:rPr>
              <a:t>プレイヤーの試合姿などの</a:t>
            </a:r>
            <a:r>
              <a:rPr lang="en-US" sz="4000" dirty="0" err="1">
                <a:solidFill>
                  <a:srgbClr val="FF0000"/>
                </a:solidFill>
              </a:rPr>
              <a:t>写真</a:t>
            </a:r>
            <a:r>
              <a:rPr lang="en-US" sz="4000" dirty="0" err="1">
                <a:solidFill>
                  <a:srgbClr val="000000"/>
                </a:solidFill>
              </a:rPr>
              <a:t>を掲載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154290" y="274122"/>
            <a:ext cx="96171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民泊</a:t>
            </a:r>
            <a:r>
              <a:rPr lang="en-US" sz="6000" dirty="0" err="1">
                <a:solidFill>
                  <a:srgbClr val="000000"/>
                </a:solidFill>
              </a:rPr>
              <a:t>・</a:t>
            </a:r>
            <a:r>
              <a:rPr lang="en-US" sz="6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ゲストハウス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の紹介</a:t>
            </a:r>
            <a:endParaRPr lang="en-US"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 descr="ゲストハウス に対する画像結果" title="元の画像を表示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250" y="2223350"/>
            <a:ext cx="6012499" cy="333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民泊 に対する画像結果" title="元の画像を表示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675" y="2223350"/>
            <a:ext cx="5021147" cy="333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544528" y="5816627"/>
            <a:ext cx="11308221" cy="638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dirty="0" err="1"/>
              <a:t>宿泊施設（民泊・ゲストハウス）の検索・予約手続き</a:t>
            </a:r>
            <a:endParaRPr lang="en-US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-95003" y="0"/>
            <a:ext cx="12588425" cy="1542625"/>
          </a:xfrm>
          <a:prstGeom prst="rect">
            <a:avLst/>
          </a:prstGeom>
        </p:spPr>
        <p:txBody>
          <a:bodyPr lIns="121875" tIns="121875" rIns="121875" bIns="1218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なぜ</a:t>
            </a:r>
            <a:r>
              <a:rPr lang="en-US" sz="6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、民泊・ゲストハウスなのか</a:t>
            </a:r>
            <a:r>
              <a:rPr lang="en-US" sz="6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？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10650" y="1919675"/>
            <a:ext cx="10975800" cy="4766100"/>
          </a:xfrm>
          <a:prstGeom prst="rect">
            <a:avLst/>
          </a:prstGeom>
        </p:spPr>
        <p:txBody>
          <a:bodyPr lIns="121875" tIns="121875" rIns="121875" bIns="1218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</a:rPr>
              <a:t>・</a:t>
            </a:r>
            <a:r>
              <a:rPr lang="en-US" sz="4000" dirty="0" err="1" smtClean="0">
                <a:solidFill>
                  <a:srgbClr val="000000"/>
                </a:solidFill>
              </a:rPr>
              <a:t>WMG</a:t>
            </a:r>
            <a:r>
              <a:rPr lang="en-US" sz="5400" dirty="0" err="1" smtClean="0">
                <a:solidFill>
                  <a:srgbClr val="000000"/>
                </a:solidFill>
              </a:rPr>
              <a:t>⇔</a:t>
            </a:r>
            <a:r>
              <a:rPr lang="en-US" sz="4000" dirty="0" err="1" smtClean="0">
                <a:solidFill>
                  <a:srgbClr val="000000"/>
                </a:solidFill>
              </a:rPr>
              <a:t>民泊</a:t>
            </a:r>
            <a:r>
              <a:rPr lang="en-US" sz="4000" dirty="0" err="1">
                <a:solidFill>
                  <a:srgbClr val="000000"/>
                </a:solidFill>
              </a:rPr>
              <a:t>・</a:t>
            </a:r>
            <a:r>
              <a:rPr lang="en-US" sz="4000" dirty="0" err="1" smtClean="0">
                <a:solidFill>
                  <a:srgbClr val="000000"/>
                </a:solidFill>
              </a:rPr>
              <a:t>ゲストハウス</a:t>
            </a:r>
            <a:r>
              <a:rPr lang="en-US" sz="5400" dirty="0" err="1" smtClean="0">
                <a:solidFill>
                  <a:srgbClr val="000000"/>
                </a:solidFill>
              </a:rPr>
              <a:t>⇔</a:t>
            </a:r>
            <a:r>
              <a:rPr lang="en-US" sz="4000" dirty="0" err="1" smtClean="0">
                <a:solidFill>
                  <a:srgbClr val="000000"/>
                </a:solidFill>
              </a:rPr>
              <a:t>選手</a:t>
            </a:r>
            <a:endParaRPr lang="en-US" sz="40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8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</a:rPr>
              <a:t>・</a:t>
            </a:r>
            <a:r>
              <a:rPr lang="en-US" sz="4000" dirty="0" err="1">
                <a:solidFill>
                  <a:srgbClr val="000000"/>
                </a:solidFill>
              </a:rPr>
              <a:t>アットホームでリラックス効果</a:t>
            </a:r>
            <a:endParaRPr lang="en-US" sz="40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8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</a:rPr>
              <a:t>・</a:t>
            </a:r>
            <a:r>
              <a:rPr lang="en-US" sz="4000" dirty="0" err="1">
                <a:solidFill>
                  <a:srgbClr val="000000"/>
                </a:solidFill>
              </a:rPr>
              <a:t>異文化体験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957037" y="309748"/>
            <a:ext cx="9144000" cy="1371600"/>
          </a:xfrm>
          <a:prstGeom prst="rect">
            <a:avLst/>
          </a:prstGeom>
        </p:spPr>
        <p:txBody>
          <a:bodyPr lIns="121875" tIns="121875" rIns="121875" bIns="1218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>
                <a:solidFill>
                  <a:srgbClr val="FF0000"/>
                </a:solidFill>
              </a:rPr>
              <a:t>観光地</a:t>
            </a:r>
            <a:r>
              <a:rPr lang="en-US" sz="6000">
                <a:solidFill>
                  <a:srgbClr val="000000"/>
                </a:solidFill>
              </a:rPr>
              <a:t>の紹介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95012" y="1862200"/>
            <a:ext cx="11398800" cy="4761000"/>
          </a:xfrm>
          <a:prstGeom prst="rect">
            <a:avLst/>
          </a:prstGeom>
        </p:spPr>
        <p:txBody>
          <a:bodyPr lIns="121875" tIns="121875" rIns="121875" bIns="1218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>
                <a:solidFill>
                  <a:srgbClr val="000000"/>
                </a:solidFill>
              </a:rPr>
              <a:t>・</a:t>
            </a:r>
            <a:r>
              <a:rPr lang="en-US" sz="4000">
                <a:solidFill>
                  <a:srgbClr val="FF0000"/>
                </a:solidFill>
              </a:rPr>
              <a:t>有意義</a:t>
            </a:r>
            <a:r>
              <a:rPr lang="en-US" sz="4000">
                <a:solidFill>
                  <a:srgbClr val="000000"/>
                </a:solidFill>
              </a:rPr>
              <a:t>な滞在生活にしてもらうために、、！</a:t>
            </a:r>
          </a:p>
          <a:p>
            <a:pPr marL="152400" lvl="0" indent="0">
              <a:spcBef>
                <a:spcPts val="0"/>
              </a:spcBef>
              <a:buNone/>
            </a:pPr>
            <a:endParaRPr sz="7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4000">
                <a:solidFill>
                  <a:srgbClr val="000000"/>
                </a:solidFill>
              </a:rPr>
              <a:t>・会場付近の観光地の情報や催し物、ルートの提供</a:t>
            </a:r>
          </a:p>
          <a:p>
            <a:pPr marL="0" lvl="0" indent="0">
              <a:spcBef>
                <a:spcPts val="0"/>
              </a:spcBef>
              <a:buNone/>
            </a:pPr>
            <a:endParaRPr sz="7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4000">
                <a:solidFill>
                  <a:srgbClr val="000000"/>
                </a:solidFill>
              </a:rPr>
              <a:t>・</a:t>
            </a:r>
            <a:r>
              <a:rPr lang="en-US" sz="4000">
                <a:solidFill>
                  <a:srgbClr val="FF0000"/>
                </a:solidFill>
              </a:rPr>
              <a:t>地域活性化</a:t>
            </a:r>
            <a:r>
              <a:rPr lang="en-US" sz="4000">
                <a:solidFill>
                  <a:srgbClr val="000000"/>
                </a:solidFill>
              </a:rPr>
              <a:t>へとつながる</a:t>
            </a:r>
          </a:p>
          <a:p>
            <a:pPr lvl="0">
              <a:spcBef>
                <a:spcPts val="0"/>
              </a:spcBef>
              <a:buNone/>
            </a:pPr>
            <a:endParaRPr sz="4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522412" y="381000"/>
            <a:ext cx="9144001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6600"/>
              <a:t>光観</a:t>
            </a:r>
            <a:r>
              <a:rPr lang="en-US" sz="6000">
                <a:solidFill>
                  <a:srgbClr val="000000"/>
                </a:solidFill>
              </a:rPr>
              <a:t>観光地紹介</a:t>
            </a:r>
            <a:r>
              <a:rPr lang="en-US" sz="6000">
                <a:solidFill>
                  <a:srgbClr val="FF0000"/>
                </a:solidFill>
              </a:rPr>
              <a:t>＋a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96875" y="2566925"/>
            <a:ext cx="11195100" cy="46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7" marR="0" lvl="0" indent="-2238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観光地</a:t>
            </a:r>
            <a:r>
              <a:rPr lang="en-US" sz="4000">
                <a:solidFill>
                  <a:srgbClr val="000000"/>
                </a:solidFill>
              </a:rPr>
              <a:t>付近の</a:t>
            </a:r>
            <a:r>
              <a:rPr lang="en-US" sz="4000">
                <a:solidFill>
                  <a:srgbClr val="FF0000"/>
                </a:solidFill>
              </a:rPr>
              <a:t>お食事処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0000"/>
              </a:solidFill>
            </a:endParaRPr>
          </a:p>
          <a:p>
            <a:pPr marL="223838" marR="0" lvl="0" indent="-2238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000">
                <a:solidFill>
                  <a:srgbClr val="FF0000"/>
                </a:solidFill>
              </a:rPr>
              <a:t>クーポン</a:t>
            </a:r>
            <a:r>
              <a:rPr lang="en-US" sz="4000">
                <a:solidFill>
                  <a:srgbClr val="000000"/>
                </a:solidFill>
              </a:rPr>
              <a:t>割引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→エリアごとに集まったら粗品をプレゼント等</a:t>
            </a:r>
          </a:p>
        </p:txBody>
      </p:sp>
      <p:pic>
        <p:nvPicPr>
          <p:cNvPr id="129" name="Shape 129" descr="スマホ アプリ ニュース ウェブ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6417">
            <a:off x="7138274" y="939449"/>
            <a:ext cx="4079649" cy="52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6886" y="709634"/>
            <a:ext cx="8093348" cy="10004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6600" dirty="0" err="1">
                <a:solidFill>
                  <a:srgbClr val="000000"/>
                </a:solidFill>
              </a:rPr>
              <a:t>宣伝方法は</a:t>
            </a:r>
            <a:r>
              <a:rPr lang="en-US" sz="6600" dirty="0">
                <a:solidFill>
                  <a:srgbClr val="000000"/>
                </a:solidFill>
              </a:rPr>
              <a:t>・・・？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296600" y="2749375"/>
            <a:ext cx="4792800" cy="170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8260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Twitter</a:t>
            </a:r>
          </a:p>
          <a:p>
            <a:pPr marL="457200" marR="0" lvl="0" indent="-48260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Facebookで宣伝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4324"/>
          <a:stretch/>
        </p:blipFill>
        <p:spPr>
          <a:xfrm>
            <a:off x="1259875" y="2255100"/>
            <a:ext cx="3618900" cy="42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5029742" y="4805007"/>
            <a:ext cx="69849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☞ </a:t>
            </a:r>
            <a:r>
              <a:rPr lang="en-US" sz="4000" b="0" i="0" u="none" strike="noStrike" cap="none">
                <a:latin typeface="Corbel"/>
                <a:ea typeface="Corbel"/>
                <a:cs typeface="Corbel"/>
                <a:sym typeface="Corbel"/>
              </a:rPr>
              <a:t>Twitterだとこのような感じ</a:t>
            </a:r>
          </a:p>
        </p:txBody>
      </p:sp>
      <p:pic>
        <p:nvPicPr>
          <p:cNvPr id="138" name="Shape 138" descr="414Ybi4MSD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4874" y="708424"/>
            <a:ext cx="1977099" cy="197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rogo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1974" y="2574987"/>
            <a:ext cx="1702050" cy="170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98</Words>
  <Application>Microsoft Office PowerPoint</Application>
  <PresentationFormat>ユーザー設定</PresentationFormat>
  <Paragraphs>51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Arial</vt:lpstr>
      <vt:lpstr>Corbel</vt:lpstr>
      <vt:lpstr>PT Sans Narrow</vt:lpstr>
      <vt:lpstr>Open Sans</vt:lpstr>
      <vt:lpstr>Calibri</vt:lpstr>
      <vt:lpstr>tropic</vt:lpstr>
      <vt:lpstr>WMGアプリ開発の提案</vt:lpstr>
      <vt:lpstr>なぜアプリ....？</vt:lpstr>
      <vt:lpstr>アプリの内容は…？</vt:lpstr>
      <vt:lpstr>各会場について</vt:lpstr>
      <vt:lpstr>民泊・ゲストハウスの紹介</vt:lpstr>
      <vt:lpstr>なぜ、民泊・ゲストハウスなのか？</vt:lpstr>
      <vt:lpstr>観光地の紹介</vt:lpstr>
      <vt:lpstr>光観観光地紹介＋a</vt:lpstr>
      <vt:lpstr>宣伝方法は・・・？</vt:lpstr>
      <vt:lpstr>どのようなレガシーがあるか</vt:lpstr>
      <vt:lpstr>ご清聴ありがとうございました！！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WMGアプリ開発の提案</dc:title>
  <dc:creator>藤本紘華</dc:creator>
  <cp:lastModifiedBy>藤本紘華</cp:lastModifiedBy>
  <cp:revision>5</cp:revision>
  <dcterms:modified xsi:type="dcterms:W3CDTF">2017-01-26T14:07:07Z</dcterms:modified>
</cp:coreProperties>
</file>