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85" r:id="rId3"/>
    <p:sldId id="269" r:id="rId4"/>
    <p:sldId id="268" r:id="rId5"/>
    <p:sldId id="282" r:id="rId6"/>
    <p:sldId id="270" r:id="rId7"/>
    <p:sldId id="271" r:id="rId8"/>
    <p:sldId id="274" r:id="rId9"/>
    <p:sldId id="275" r:id="rId10"/>
    <p:sldId id="272" r:id="rId11"/>
    <p:sldId id="276" r:id="rId12"/>
    <p:sldId id="256" r:id="rId13"/>
    <p:sldId id="260" r:id="rId14"/>
    <p:sldId id="262" r:id="rId15"/>
    <p:sldId id="284" r:id="rId16"/>
    <p:sldId id="280" r:id="rId17"/>
    <p:sldId id="278" r:id="rId18"/>
    <p:sldId id="279" r:id="rId19"/>
    <p:sldId id="286" r:id="rId20"/>
    <p:sldId id="273" r:id="rId21"/>
    <p:sldId id="281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4660"/>
  </p:normalViewPr>
  <p:slideViewPr>
    <p:cSldViewPr>
      <p:cViewPr>
        <p:scale>
          <a:sx n="75" d="100"/>
          <a:sy n="75" d="100"/>
        </p:scale>
        <p:origin x="-114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73BCC0-5EB1-4E65-8DCE-58CABE272B2B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2FA468-3B9D-4325-89E0-10A498D5A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bg1">
                    <a:lumMod val="50000"/>
                  </a:schemeClr>
                </a:solidFill>
              </a:rPr>
              <a:t>大阪成蹊大学</a:t>
            </a:r>
            <a:r>
              <a:rPr kumimoji="1"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kumimoji="1" lang="ja-JP" altLang="en-US" sz="2800" dirty="0" smtClean="0">
                <a:solidFill>
                  <a:schemeClr val="bg1">
                    <a:lumMod val="50000"/>
                  </a:schemeClr>
                </a:solidFill>
              </a:rPr>
              <a:t>チーム</a:t>
            </a:r>
            <a:endParaRPr kumimoji="1" lang="en-US" altLang="ja-JP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ja-JP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bg1">
                    <a:lumMod val="50000"/>
                  </a:schemeClr>
                </a:solidFill>
              </a:rPr>
              <a:t>植田</a:t>
            </a:r>
            <a:r>
              <a:rPr kumimoji="1" lang="ja-JP" altLang="en-US" sz="2800" dirty="0" smtClean="0">
                <a:solidFill>
                  <a:schemeClr val="bg1">
                    <a:lumMod val="50000"/>
                  </a:schemeClr>
                </a:solidFill>
              </a:rPr>
              <a:t>ゼミ　　　　　今岡寛侍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</a:rPr>
              <a:t>　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</a:rPr>
              <a:t>　　　　　　　　井上勇樹</a:t>
            </a:r>
            <a:endParaRPr kumimoji="1" lang="en-US" altLang="ja-JP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175351" cy="1793167"/>
          </a:xfrm>
        </p:spPr>
        <p:txBody>
          <a:bodyPr>
            <a:norm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メイリオ" panose="020B0604030504040204" pitchFamily="50" charset="-128"/>
              </a:rPr>
              <a:t>OMOTENASHI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メイリオ" panose="020B0604030504040204" pitchFamily="50" charset="-128"/>
              </a:rPr>
              <a:t/>
            </a:r>
            <a:br>
              <a:rPr kumimoji="1"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メイリオ" panose="020B0604030504040204" pitchFamily="50" charset="-128"/>
              </a:rPr>
              <a:t>～ようこそニッポン　またきてニッポン～</a:t>
            </a:r>
            <a:endParaRPr kumimoji="1" lang="ja-JP" alt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2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企画方法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064896" cy="468052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4000" dirty="0" smtClean="0">
                <a:solidFill>
                  <a:srgbClr val="00B0F0"/>
                </a:solidFill>
              </a:rPr>
              <a:t>鉄道会社</a:t>
            </a:r>
            <a:r>
              <a:rPr lang="ja-JP" altLang="en-US" sz="4000" dirty="0" smtClean="0">
                <a:solidFill>
                  <a:srgbClr val="002060"/>
                </a:solidFill>
              </a:rPr>
              <a:t>と連携</a:t>
            </a:r>
            <a:r>
              <a:rPr kumimoji="1" lang="ja-JP" altLang="en-US" sz="4000" dirty="0" smtClean="0">
                <a:solidFill>
                  <a:srgbClr val="002060"/>
                </a:solidFill>
              </a:rPr>
              <a:t>し、</a:t>
            </a:r>
            <a:r>
              <a:rPr lang="en-US" altLang="ja-JP" sz="4000" dirty="0" smtClean="0">
                <a:solidFill>
                  <a:srgbClr val="F79646"/>
                </a:solidFill>
              </a:rPr>
              <a:t> WMG</a:t>
            </a:r>
            <a:r>
              <a:rPr lang="ja-JP" altLang="en-US" sz="4000" smtClean="0">
                <a:solidFill>
                  <a:srgbClr val="F79646"/>
                </a:solidFill>
              </a:rPr>
              <a:t>仕様の　</a:t>
            </a:r>
            <a:r>
              <a:rPr lang="ja-JP" altLang="en-US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フリーパス</a:t>
            </a:r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を作成</a:t>
            </a:r>
            <a:endParaRPr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ja-JP" sz="4000" dirty="0" smtClean="0">
              <a:solidFill>
                <a:srgbClr val="00B0F0"/>
              </a:solidFill>
            </a:endParaRPr>
          </a:p>
          <a:p>
            <a:r>
              <a:rPr lang="ja-JP" altLang="en-US" sz="4000" dirty="0" smtClean="0">
                <a:solidFill>
                  <a:srgbClr val="00B0F0"/>
                </a:solidFill>
              </a:rPr>
              <a:t>企業</a:t>
            </a:r>
            <a:r>
              <a:rPr lang="ja-JP" altLang="en-US" sz="4000" dirty="0">
                <a:solidFill>
                  <a:srgbClr val="002060"/>
                </a:solidFill>
              </a:rPr>
              <a:t>に協力を仰ぎ</a:t>
            </a:r>
            <a:r>
              <a:rPr lang="ja-JP" altLang="en-US" sz="4000" dirty="0" smtClean="0">
                <a:solidFill>
                  <a:srgbClr val="002060"/>
                </a:solidFill>
              </a:rPr>
              <a:t>、</a:t>
            </a:r>
            <a:r>
              <a:rPr kumimoji="1" lang="en-US" altLang="ja-JP" sz="4000" dirty="0" smtClean="0">
                <a:solidFill>
                  <a:schemeClr val="accent6"/>
                </a:solidFill>
              </a:rPr>
              <a:t>WMG</a:t>
            </a:r>
            <a:r>
              <a:rPr kumimoji="1" lang="ja-JP" altLang="en-US" sz="4000" dirty="0">
                <a:solidFill>
                  <a:schemeClr val="accent6"/>
                </a:solidFill>
              </a:rPr>
              <a:t>仕様</a:t>
            </a:r>
            <a:r>
              <a:rPr kumimoji="1" lang="ja-JP" altLang="en-US" sz="4000" dirty="0">
                <a:solidFill>
                  <a:srgbClr val="002060"/>
                </a:solidFill>
              </a:rPr>
              <a:t>のグッズを作成</a:t>
            </a:r>
            <a:r>
              <a:rPr kumimoji="1" lang="ja-JP" altLang="en-US" sz="4000" dirty="0" smtClean="0">
                <a:solidFill>
                  <a:srgbClr val="002060"/>
                </a:solidFill>
              </a:rPr>
              <a:t>。</a:t>
            </a:r>
            <a:endParaRPr kumimoji="1" lang="en-US" altLang="ja-JP" sz="4000" dirty="0" smtClean="0">
              <a:solidFill>
                <a:srgbClr val="002060"/>
              </a:solidFill>
            </a:endParaRPr>
          </a:p>
          <a:p>
            <a:endParaRPr kumimoji="1" lang="en-US" altLang="ja-JP" sz="4000" dirty="0" smtClean="0">
              <a:solidFill>
                <a:srgbClr val="002060"/>
              </a:solidFill>
            </a:endParaRPr>
          </a:p>
          <a:p>
            <a:r>
              <a:rPr kumimoji="1" lang="ja-JP" altLang="en-US" sz="4000" dirty="0" smtClean="0">
                <a:solidFill>
                  <a:srgbClr val="002060"/>
                </a:solidFill>
              </a:rPr>
              <a:t>大学に依頼し、ボランティアの確保</a:t>
            </a:r>
            <a:endParaRPr kumimoji="1" lang="en-US" altLang="ja-JP" sz="4000" dirty="0" smtClean="0">
              <a:solidFill>
                <a:srgbClr val="002060"/>
              </a:solidFill>
            </a:endParaRPr>
          </a:p>
          <a:p>
            <a:pPr lvl="1"/>
            <a:r>
              <a:rPr lang="ja-JP" altLang="en-US" sz="3600" dirty="0">
                <a:solidFill>
                  <a:srgbClr val="002060"/>
                </a:solidFill>
              </a:rPr>
              <a:t>寄付</a:t>
            </a:r>
            <a:r>
              <a:rPr lang="ja-JP" altLang="en-US" sz="3600" dirty="0" smtClean="0">
                <a:solidFill>
                  <a:srgbClr val="002060"/>
                </a:solidFill>
              </a:rPr>
              <a:t>金を募る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企画の中身①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68952" cy="4338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</a:rPr>
              <a:t>電車ツアー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2060"/>
              </a:solidFill>
            </a:endParaRPr>
          </a:p>
          <a:p>
            <a:r>
              <a:rPr kumimoji="1" lang="en-US" altLang="ja-JP" sz="2800" dirty="0">
                <a:solidFill>
                  <a:srgbClr val="002060"/>
                </a:solidFill>
              </a:rPr>
              <a:t>WMG</a:t>
            </a:r>
            <a:r>
              <a:rPr kumimoji="1" lang="ja-JP" altLang="en-US" sz="2800" dirty="0">
                <a:solidFill>
                  <a:srgbClr val="002060"/>
                </a:solidFill>
              </a:rPr>
              <a:t>申し込み時、</a:t>
            </a:r>
            <a:endParaRPr kumimoji="1"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002060"/>
                </a:solidFill>
              </a:rPr>
              <a:t>　  電車ツアーの宣伝も交え同時にパスの申し込み可能</a:t>
            </a:r>
            <a:endParaRPr kumimoji="1" lang="en-US" altLang="ja-JP" sz="2800" dirty="0">
              <a:solidFill>
                <a:srgbClr val="002060"/>
              </a:solidFill>
            </a:endParaRPr>
          </a:p>
          <a:p>
            <a:r>
              <a:rPr kumimoji="1" lang="en-US" altLang="ja-JP" sz="2800" dirty="0">
                <a:solidFill>
                  <a:srgbClr val="002060"/>
                </a:solidFill>
              </a:rPr>
              <a:t>WMG</a:t>
            </a:r>
            <a:r>
              <a:rPr kumimoji="1" lang="ja-JP" altLang="en-US" sz="2800" dirty="0">
                <a:solidFill>
                  <a:srgbClr val="002060"/>
                </a:solidFill>
              </a:rPr>
              <a:t>参加時</a:t>
            </a:r>
            <a:r>
              <a:rPr kumimoji="1" lang="ja-JP" altLang="en-US" sz="2800" dirty="0" smtClean="0">
                <a:solidFill>
                  <a:srgbClr val="002060"/>
                </a:solidFill>
              </a:rPr>
              <a:t>に</a:t>
            </a:r>
            <a:r>
              <a:rPr lang="ja-JP" altLang="en-US" sz="2800" dirty="0" smtClean="0">
                <a:solidFill>
                  <a:srgbClr val="002060"/>
                </a:solidFill>
              </a:rPr>
              <a:t>試合</a:t>
            </a:r>
            <a:r>
              <a:rPr lang="ja-JP" altLang="en-US" sz="2800" dirty="0">
                <a:solidFill>
                  <a:srgbClr val="002060"/>
                </a:solidFill>
              </a:rPr>
              <a:t>会場にて申し込み</a:t>
            </a:r>
            <a:r>
              <a:rPr lang="ja-JP" altLang="en-US" sz="2800" dirty="0" smtClean="0">
                <a:solidFill>
                  <a:srgbClr val="002060"/>
                </a:solidFill>
              </a:rPr>
              <a:t>も　可能</a:t>
            </a:r>
            <a:endParaRPr lang="en-US" altLang="ja-JP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2060"/>
                </a:solidFill>
              </a:rPr>
              <a:t>    </a:t>
            </a:r>
            <a:r>
              <a:rPr lang="ja-JP" altLang="en-US" sz="2800" dirty="0">
                <a:solidFill>
                  <a:srgbClr val="002060"/>
                </a:solidFill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</a:rPr>
              <a:t>　 使用期間 ： </a:t>
            </a:r>
            <a:r>
              <a:rPr lang="en-US" altLang="ja-JP" sz="2800" dirty="0" smtClean="0">
                <a:solidFill>
                  <a:schemeClr val="accent6"/>
                </a:solidFill>
              </a:rPr>
              <a:t>WMG</a:t>
            </a:r>
            <a:r>
              <a:rPr lang="ja-JP" altLang="en-US" sz="2800" dirty="0" smtClean="0">
                <a:solidFill>
                  <a:schemeClr val="accent6"/>
                </a:solidFill>
              </a:rPr>
              <a:t>大会期間中</a:t>
            </a:r>
            <a:endParaRPr lang="en-US" altLang="ja-JP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rgbClr val="002060"/>
                </a:solidFill>
              </a:rPr>
              <a:t>[</a:t>
            </a:r>
            <a:r>
              <a:rPr lang="ja-JP" altLang="en-US" sz="2800" dirty="0">
                <a:solidFill>
                  <a:srgbClr val="002060"/>
                </a:solidFill>
              </a:rPr>
              <a:t>ツアーパス料金</a:t>
            </a:r>
            <a:r>
              <a:rPr lang="en-US" altLang="ja-JP" sz="2800" dirty="0">
                <a:solidFill>
                  <a:srgbClr val="002060"/>
                </a:solidFill>
              </a:rPr>
              <a:t>]   1</a:t>
            </a:r>
            <a:r>
              <a:rPr lang="ja-JP" altLang="en-US" sz="2800" dirty="0">
                <a:solidFill>
                  <a:srgbClr val="002060"/>
                </a:solidFill>
              </a:rPr>
              <a:t>日券　</a:t>
            </a:r>
            <a:r>
              <a:rPr lang="en-US" altLang="ja-JP" sz="2800" dirty="0">
                <a:solidFill>
                  <a:srgbClr val="002060"/>
                </a:solidFill>
              </a:rPr>
              <a:t>\</a:t>
            </a:r>
            <a:r>
              <a:rPr lang="ja-JP" altLang="en-US" sz="2800" dirty="0">
                <a:solidFill>
                  <a:srgbClr val="002060"/>
                </a:solidFill>
              </a:rPr>
              <a:t>３０００         </a:t>
            </a:r>
            <a:r>
              <a:rPr lang="en-US" altLang="ja-JP" sz="2800" dirty="0">
                <a:solidFill>
                  <a:srgbClr val="002060"/>
                </a:solidFill>
              </a:rPr>
              <a:t>3</a:t>
            </a:r>
            <a:r>
              <a:rPr lang="ja-JP" altLang="en-US" sz="2800" dirty="0" smtClean="0">
                <a:solidFill>
                  <a:srgbClr val="002060"/>
                </a:solidFill>
              </a:rPr>
              <a:t>日券　</a:t>
            </a:r>
            <a:r>
              <a:rPr lang="en-US" altLang="ja-JP" sz="2800" dirty="0" smtClean="0">
                <a:solidFill>
                  <a:srgbClr val="002060"/>
                </a:solidFill>
              </a:rPr>
              <a:t>\7000</a:t>
            </a:r>
            <a:r>
              <a:rPr lang="ja-JP" altLang="en-US" sz="2800" dirty="0" smtClean="0">
                <a:solidFill>
                  <a:srgbClr val="002060"/>
                </a:solidFill>
              </a:rPr>
              <a:t>　　　　　　　</a:t>
            </a:r>
            <a:r>
              <a:rPr lang="ja-JP" altLang="en-US" sz="2800" dirty="0" smtClean="0">
                <a:solidFill>
                  <a:srgbClr val="002060"/>
                </a:solidFill>
              </a:rPr>
              <a:t>（</a:t>
            </a:r>
            <a:r>
              <a:rPr lang="en-US" altLang="ja-JP" sz="2800" dirty="0">
                <a:solidFill>
                  <a:srgbClr val="002060"/>
                </a:solidFill>
              </a:rPr>
              <a:t>※</a:t>
            </a:r>
            <a:r>
              <a:rPr lang="ja-JP" altLang="en-US" sz="2800" dirty="0">
                <a:solidFill>
                  <a:srgbClr val="002060"/>
                </a:solidFill>
              </a:rPr>
              <a:t>あくまで予算）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2060"/>
                </a:solidFill>
              </a:rPr>
              <a:t>　　　　　　　　　　　　　　　　　　　　　　</a:t>
            </a:r>
            <a:endParaRPr lang="en-US" altLang="ja-JP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52608" y="332656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JR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西日本（</a:t>
            </a:r>
            <a:r>
              <a: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JR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環状線）</a:t>
            </a:r>
            <a:endParaRPr kumimoji="1" lang="ja-JP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265" y="1613644"/>
            <a:ext cx="6154147" cy="44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>
            <a:hlinkClick r:id="rId3" action="ppaction://hlinksldjump"/>
          </p:cNvPr>
          <p:cNvSpPr/>
          <p:nvPr/>
        </p:nvSpPr>
        <p:spPr>
          <a:xfrm>
            <a:off x="3779912" y="2132856"/>
            <a:ext cx="216024" cy="20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64" y="2016968"/>
            <a:ext cx="244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44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44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22" y="4797152"/>
            <a:ext cx="244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45224"/>
            <a:ext cx="244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64" y="5523854"/>
            <a:ext cx="244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28927"/>
            <a:ext cx="244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7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4896544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大阪　</a:t>
            </a:r>
            <a:r>
              <a:rPr lang="ja-JP" altLang="en-US" sz="2000" dirty="0" smtClean="0"/>
              <a:t>梅田</a:t>
            </a:r>
            <a:r>
              <a:rPr lang="ja-JP" altLang="en-US" sz="2000" dirty="0"/>
              <a:t>スカイビル　お初天神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4"/>
          </p:nvPr>
        </p:nvSpPr>
        <p:spPr>
          <a:xfrm>
            <a:off x="4810353" y="33265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</a:t>
            </a:r>
            <a:r>
              <a:rPr lang="ja-JP" altLang="en-US" sz="2000" dirty="0" smtClean="0"/>
              <a:t>天満</a:t>
            </a:r>
            <a:r>
              <a:rPr lang="ja-JP" altLang="en-US" sz="2000" dirty="0"/>
              <a:t>　　今昔館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6509"/>
            <a:ext cx="2998287" cy="22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70" y="980728"/>
            <a:ext cx="3507195" cy="23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37890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大阪城公園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8" y="4189150"/>
            <a:ext cx="3020418" cy="24163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84475" y="3791271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玉造　　三光神社（真田皇孫像）</a:t>
            </a:r>
          </a:p>
          <a:p>
            <a:endParaRPr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09" y="4175895"/>
            <a:ext cx="3155183" cy="23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-88900" y="269032"/>
            <a:ext cx="4040188" cy="639762"/>
          </a:xfrm>
        </p:spPr>
        <p:txBody>
          <a:bodyPr>
            <a:normAutofit/>
          </a:bodyPr>
          <a:lstStyle/>
          <a:p>
            <a:r>
              <a:rPr lang="ja-JP" altLang="en-US" sz="2000" b="0" dirty="0"/>
              <a:t>桃谷　　四天王寺</a:t>
            </a:r>
          </a:p>
          <a:p>
            <a:endParaRPr kumimoji="1" lang="ja-JP" altLang="en-US" sz="2000" b="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5273476" y="503651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/>
              <a:t>阿倍野</a:t>
            </a:r>
            <a:r>
              <a:rPr lang="ja-JP" altLang="en-US" sz="2000" dirty="0"/>
              <a:t>ハルカス　天王寺動物園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63584" y="-99392"/>
            <a:ext cx="4041775" cy="639762"/>
          </a:xfrm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sz="2000" b="0" dirty="0"/>
              <a:t>天王寺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1" y="92688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51832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64430" y="3661517"/>
            <a:ext cx="276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新今宮　通天閣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14" y="4233964"/>
            <a:ext cx="2786113" cy="208501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860032" y="403718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芦原橋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54959" y="4033909"/>
            <a:ext cx="178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難波八坂神社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06" y="4454939"/>
            <a:ext cx="3111453" cy="2333590"/>
          </a:xfrm>
          <a:prstGeom prst="rect">
            <a:avLst/>
          </a:prstGeom>
        </p:spPr>
      </p:pic>
      <p:sp>
        <p:nvSpPr>
          <p:cNvPr id="2" name="爆発 2 1"/>
          <p:cNvSpPr/>
          <p:nvPr/>
        </p:nvSpPr>
        <p:spPr>
          <a:xfrm>
            <a:off x="-1044624" y="1480608"/>
            <a:ext cx="9721080" cy="38650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2961852"/>
            <a:ext cx="62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当たり前！！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077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5" grpId="0" build="p"/>
      <p:bldP spid="8" grpId="0"/>
      <p:bldP spid="10" grpId="0"/>
      <p:bldP spid="11" grpId="0"/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独創的なツアー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856984" cy="4914880"/>
          </a:xfrm>
        </p:spPr>
        <p:txBody>
          <a:bodyPr/>
          <a:lstStyle/>
          <a:p>
            <a:r>
              <a:rPr kumimoji="1" lang="ja-JP" altLang="en-US" sz="3600" dirty="0" smtClean="0"/>
              <a:t>各駅、周辺地域にボランティアを配置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その地域に住むボランティアがおすすめする場所に行ってもらう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関西人も</a:t>
            </a:r>
            <a:r>
              <a:rPr lang="ja-JP" altLang="en-US" sz="3600" dirty="0"/>
              <a:t>行った</a:t>
            </a:r>
            <a:r>
              <a:rPr kumimoji="1" lang="ja-JP" altLang="en-US" sz="3600" dirty="0" smtClean="0"/>
              <a:t>事のない場所へ行ける</a:t>
            </a:r>
            <a:endParaRPr kumimoji="1" lang="en-US" altLang="ja-JP" sz="3600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6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企画の中身②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8569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グッズ作成・販売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002060"/>
                </a:solidFill>
              </a:rPr>
              <a:t>作成・販売する物 ： </a:t>
            </a:r>
            <a:r>
              <a:rPr kumimoji="1" lang="ja-JP" altLang="en-US" sz="2400" dirty="0">
                <a:solidFill>
                  <a:srgbClr val="FF0000"/>
                </a:solidFill>
              </a:rPr>
              <a:t>お箸</a:t>
            </a:r>
            <a:r>
              <a:rPr kumimoji="1" lang="ja-JP" altLang="en-US" sz="2400" dirty="0">
                <a:solidFill>
                  <a:srgbClr val="002060"/>
                </a:solidFill>
              </a:rPr>
              <a:t>・</a:t>
            </a:r>
            <a:r>
              <a:rPr kumimoji="1" lang="ja-JP" altLang="en-US" sz="2400" dirty="0">
                <a:solidFill>
                  <a:srgbClr val="FF0000"/>
                </a:solidFill>
              </a:rPr>
              <a:t>手ぬぐい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002060"/>
                </a:solidFill>
              </a:rPr>
              <a:t>販売方法 </a:t>
            </a:r>
            <a:r>
              <a:rPr lang="en-US" altLang="ja-JP" sz="2400" dirty="0">
                <a:solidFill>
                  <a:srgbClr val="002060"/>
                </a:solidFill>
              </a:rPr>
              <a:t>:</a:t>
            </a:r>
            <a:r>
              <a:rPr lang="ja-JP" altLang="en-US" sz="2400" dirty="0">
                <a:solidFill>
                  <a:srgbClr val="002060"/>
                </a:solidFill>
              </a:rPr>
              <a:t> </a:t>
            </a:r>
            <a:r>
              <a:rPr lang="en-US" altLang="ja-JP" sz="2400" dirty="0">
                <a:solidFill>
                  <a:srgbClr val="002060"/>
                </a:solidFill>
              </a:rPr>
              <a:t>WMG</a:t>
            </a:r>
            <a:r>
              <a:rPr lang="ja-JP" altLang="en-US" sz="2400" dirty="0">
                <a:solidFill>
                  <a:srgbClr val="002060"/>
                </a:solidFill>
              </a:rPr>
              <a:t>試合会場にてグッズ販売ブースの設置。</a:t>
            </a:r>
            <a:endParaRPr lang="en-US" altLang="ja-JP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002060"/>
                </a:solidFill>
              </a:rPr>
              <a:t>　　　　　　　　　→</a:t>
            </a:r>
            <a:r>
              <a:rPr lang="ja-JP" altLang="en-US" sz="2400" u="sng" dirty="0">
                <a:solidFill>
                  <a:srgbClr val="002060"/>
                </a:solidFill>
              </a:rPr>
              <a:t>電車ツアーパスと同時に購入も可能</a:t>
            </a:r>
            <a:endParaRPr lang="en-US" altLang="ja-JP" sz="24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002060"/>
                </a:solidFill>
              </a:rPr>
              <a:t>                           </a:t>
            </a:r>
            <a:r>
              <a:rPr lang="ja-JP" altLang="en-US" sz="2400" dirty="0">
                <a:solidFill>
                  <a:srgbClr val="002060"/>
                </a:solidFill>
              </a:rPr>
              <a:t>ツアーで回る要所での販売。</a:t>
            </a:r>
            <a:endParaRPr lang="en-US" altLang="ja-JP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002060"/>
                </a:solidFill>
              </a:rPr>
              <a:t>[</a:t>
            </a:r>
            <a:r>
              <a:rPr lang="ja-JP" altLang="en-US" sz="2400" dirty="0">
                <a:solidFill>
                  <a:srgbClr val="002060"/>
                </a:solidFill>
              </a:rPr>
              <a:t>各種値段</a:t>
            </a:r>
            <a:r>
              <a:rPr lang="en-US" altLang="ja-JP" sz="2400" dirty="0">
                <a:solidFill>
                  <a:srgbClr val="002060"/>
                </a:solidFill>
              </a:rPr>
              <a:t>]</a:t>
            </a:r>
            <a:r>
              <a:rPr lang="ja-JP" altLang="en-US" sz="2400" dirty="0">
                <a:solidFill>
                  <a:srgbClr val="002060"/>
                </a:solidFill>
              </a:rPr>
              <a:t>　お箸</a:t>
            </a:r>
            <a:r>
              <a:rPr lang="en-US" altLang="ja-JP" sz="2400" dirty="0">
                <a:solidFill>
                  <a:srgbClr val="002060"/>
                </a:solidFill>
              </a:rPr>
              <a:t> : \350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002060"/>
                </a:solidFill>
              </a:rPr>
              <a:t>　　　　　　　   手ぬぐい </a:t>
            </a:r>
            <a:r>
              <a:rPr lang="en-US" altLang="ja-JP" sz="2400" dirty="0">
                <a:solidFill>
                  <a:srgbClr val="002060"/>
                </a:solidFill>
              </a:rPr>
              <a:t>: \300        </a:t>
            </a:r>
            <a:r>
              <a:rPr lang="ja-JP" altLang="en-US" sz="2400" dirty="0">
                <a:solidFill>
                  <a:srgbClr val="002060"/>
                </a:solidFill>
              </a:rPr>
              <a:t>　</a:t>
            </a:r>
            <a:r>
              <a:rPr lang="en-US" altLang="ja-JP" sz="2400" dirty="0">
                <a:solidFill>
                  <a:srgbClr val="002060"/>
                </a:solidFill>
              </a:rPr>
              <a:t>(※</a:t>
            </a:r>
            <a:r>
              <a:rPr lang="ja-JP" altLang="en-US" sz="2400" dirty="0">
                <a:solidFill>
                  <a:srgbClr val="002060"/>
                </a:solidFill>
              </a:rPr>
              <a:t>あくまで予算）</a:t>
            </a:r>
            <a:endParaRPr lang="en-US" altLang="ja-JP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 bwMode="auto">
          <a:xfrm>
            <a:off x="166245" y="692696"/>
            <a:ext cx="881150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88024" y="4509120"/>
            <a:ext cx="355209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950" dirty="0">
                <a:solidFill>
                  <a:srgbClr val="C00000"/>
                </a:solidFill>
              </a:rPr>
              <a:t>お箸</a:t>
            </a:r>
          </a:p>
        </p:txBody>
      </p:sp>
    </p:spTree>
    <p:extLst>
      <p:ext uri="{BB962C8B-B14F-4D97-AF65-F5344CB8AC3E}">
        <p14:creationId xmlns:p14="http://schemas.microsoft.com/office/powerpoint/2010/main" val="6045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7640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4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手ぬぐい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0" y="2132856"/>
            <a:ext cx="73298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66" y="2611316"/>
            <a:ext cx="6770853" cy="18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06" y="4395147"/>
            <a:ext cx="638541" cy="86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10" y="4392785"/>
            <a:ext cx="818417" cy="82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電車ツアー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5400600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r>
              <a:rPr lang="ja-JP" altLang="en-US" sz="4100" b="1" u="sng" dirty="0" smtClean="0"/>
              <a:t>費用</a:t>
            </a:r>
            <a:endParaRPr lang="en-US" altLang="ja-JP" sz="4100" b="1" u="sng" dirty="0" smtClean="0"/>
          </a:p>
          <a:p>
            <a:pPr lvl="1"/>
            <a:r>
              <a:rPr lang="ja-JP" altLang="en-US" sz="4100" dirty="0"/>
              <a:t>０円</a:t>
            </a:r>
            <a:endParaRPr lang="en-US" altLang="ja-JP" sz="4100" dirty="0" smtClean="0"/>
          </a:p>
          <a:p>
            <a:pPr marL="0" indent="0">
              <a:buNone/>
            </a:pPr>
            <a:endParaRPr lang="en-US" altLang="ja-JP" sz="4100" dirty="0"/>
          </a:p>
          <a:p>
            <a:pPr marL="0" indent="0">
              <a:buNone/>
            </a:pPr>
            <a:endParaRPr lang="en-US" altLang="ja-JP" sz="4100" dirty="0" smtClean="0"/>
          </a:p>
          <a:p>
            <a:r>
              <a:rPr lang="ja-JP" altLang="en-US" sz="4100" b="1" u="sng" dirty="0" smtClean="0"/>
              <a:t>利益</a:t>
            </a:r>
            <a:endParaRPr lang="en-US" altLang="ja-JP" sz="4100" b="1" u="sng" dirty="0" smtClean="0"/>
          </a:p>
          <a:p>
            <a:pPr lvl="1"/>
            <a:r>
              <a:rPr lang="ja-JP" altLang="en-US" sz="4100" dirty="0" smtClean="0"/>
              <a:t>鉄道会社から得る広告費</a:t>
            </a:r>
            <a:endParaRPr lang="en-US" altLang="ja-JP" sz="41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	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グッズ作成・販売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824536" cy="5328592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lang="ja-JP" altLang="en-US" sz="4000" b="1" u="sng" dirty="0" smtClean="0"/>
              <a:t>費用</a:t>
            </a:r>
            <a:endParaRPr lang="en-US" altLang="ja-JP" sz="4000" b="1" u="sng" dirty="0" smtClean="0"/>
          </a:p>
          <a:p>
            <a:pPr lvl="1"/>
            <a:r>
              <a:rPr lang="ja-JP" altLang="en-US" sz="4000" dirty="0"/>
              <a:t>グッズ</a:t>
            </a:r>
            <a:r>
              <a:rPr lang="ja-JP" altLang="en-US" sz="4000" dirty="0" smtClean="0"/>
              <a:t>作成費、販売準備</a:t>
            </a:r>
            <a:r>
              <a:rPr lang="ja-JP" altLang="en-US" sz="4000" dirty="0"/>
              <a:t>費</a:t>
            </a:r>
            <a:endParaRPr lang="en-US" altLang="ja-JP" sz="4000" dirty="0" smtClean="0"/>
          </a:p>
          <a:p>
            <a:r>
              <a:rPr lang="ja-JP" altLang="en-US" sz="4000" b="1" u="sng" dirty="0" smtClean="0"/>
              <a:t>利益</a:t>
            </a:r>
            <a:endParaRPr lang="en-US" altLang="ja-JP" sz="4000" b="1" u="sng" dirty="0"/>
          </a:p>
          <a:p>
            <a:pPr lvl="1"/>
            <a:r>
              <a:rPr lang="ja-JP" altLang="en-US" sz="4000" dirty="0"/>
              <a:t>グッズ売り上げ</a:t>
            </a:r>
            <a:endParaRPr lang="en-US" altLang="ja-JP" sz="4000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algn="ctr"/>
            <a:r>
              <a:rPr lang="ja-JP" altLang="en-US" dirty="0" smtClean="0"/>
              <a:t>費用</a:t>
            </a:r>
            <a:r>
              <a:rPr lang="ja-JP" altLang="en-US" dirty="0"/>
              <a:t>と利益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38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1872208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39552" y="1025352"/>
            <a:ext cx="8208912" cy="5832648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地域活性化</a:t>
            </a:r>
            <a:endParaRPr kumimoji="1" lang="en-US" altLang="ja-JP" sz="4000" dirty="0" smtClean="0"/>
          </a:p>
          <a:p>
            <a:endParaRPr lang="en-US" altLang="ja-JP" sz="4000" dirty="0" smtClean="0"/>
          </a:p>
          <a:p>
            <a:r>
              <a:rPr kumimoji="1" lang="ja-JP" altLang="en-US" sz="4000" dirty="0" smtClean="0"/>
              <a:t>経済活性化</a:t>
            </a:r>
            <a:endParaRPr kumimoji="1" lang="en-US" altLang="ja-JP" sz="4000" dirty="0" smtClean="0"/>
          </a:p>
          <a:p>
            <a:endParaRPr lang="en-US" altLang="ja-JP" sz="4000" dirty="0"/>
          </a:p>
          <a:p>
            <a:r>
              <a:rPr kumimoji="1" lang="ja-JP" altLang="en-US" sz="4000" dirty="0" smtClean="0"/>
              <a:t>関西の隠れた文化の発見</a:t>
            </a:r>
            <a:endParaRPr kumimoji="1" lang="en-US" altLang="ja-JP" sz="4000" dirty="0" smtClean="0"/>
          </a:p>
          <a:p>
            <a:endParaRPr lang="en-US" altLang="ja-JP" sz="4000" dirty="0"/>
          </a:p>
          <a:p>
            <a:r>
              <a:rPr kumimoji="1" lang="ja-JP" altLang="en-US" sz="4000" dirty="0" smtClean="0"/>
              <a:t>学生のグローバル経験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838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想定される結果・成果</a:t>
            </a:r>
            <a:endParaRPr kumimoji="1" lang="ja-JP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928992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002060"/>
                </a:solidFill>
              </a:rPr>
              <a:t>外国人にツアーを楽しんでもらい、地域の認知度が高まる</a:t>
            </a:r>
            <a:endParaRPr lang="en-US" altLang="ja-JP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3600" dirty="0" smtClean="0">
                <a:solidFill>
                  <a:srgbClr val="002060"/>
                </a:solidFill>
              </a:rPr>
              <a:t>→</a:t>
            </a:r>
            <a:r>
              <a:rPr lang="ja-JP" altLang="en-US" sz="3600" b="1" u="sng" dirty="0">
                <a:solidFill>
                  <a:srgbClr val="0070C0"/>
                </a:solidFill>
              </a:rPr>
              <a:t>経済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活性化　</a:t>
            </a:r>
            <a:endParaRPr lang="en-US" altLang="ja-JP" sz="36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lang="ja-JP" altLang="en-US" sz="3600" b="1" u="sng" dirty="0">
                <a:solidFill>
                  <a:srgbClr val="0070C0"/>
                </a:solidFill>
              </a:rPr>
              <a:t>地域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活性化</a:t>
            </a:r>
            <a:endParaRPr lang="en-US" altLang="ja-JP" sz="36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lang="ja-JP" altLang="en-US" sz="3600" b="1" u="sng" dirty="0" smtClean="0">
                <a:solidFill>
                  <a:srgbClr val="0070C0"/>
                </a:solidFill>
              </a:rPr>
              <a:t>隠れた文化の発見</a:t>
            </a:r>
            <a:endParaRPr lang="en-US" altLang="ja-JP" sz="36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36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外国人と関わる事で外国の</a:t>
            </a:r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文化</a:t>
            </a:r>
            <a:r>
              <a:rPr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を知れる</a:t>
            </a:r>
            <a:endParaRPr lang="en-US" altLang="ja-JP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lang="ja-JP" altLang="en-US" sz="3600" b="1" u="sng" dirty="0" smtClean="0">
                <a:solidFill>
                  <a:schemeClr val="tx2"/>
                </a:solidFill>
              </a:rPr>
              <a:t>学生のグローバル経験</a:t>
            </a:r>
            <a:endParaRPr lang="en-US" altLang="ja-JP" sz="3600" b="1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sz="36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ja-JP" alt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7664" y="306896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6255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817" y="476672"/>
            <a:ext cx="6512511" cy="1143000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ターゲット（企画対象者）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776864" cy="2721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4800" dirty="0"/>
          </a:p>
          <a:p>
            <a:pPr marL="0" indent="0" algn="ctr">
              <a:buNone/>
            </a:pPr>
            <a:r>
              <a:rPr kumimoji="1" lang="en-US" altLang="ja-JP" sz="4800" dirty="0" smtClean="0">
                <a:solidFill>
                  <a:srgbClr val="002060"/>
                </a:solidFill>
              </a:rPr>
              <a:t>WMG</a:t>
            </a:r>
            <a:r>
              <a:rPr kumimoji="1" lang="ja-JP" altLang="en-US" sz="4800" dirty="0">
                <a:solidFill>
                  <a:srgbClr val="002060"/>
                </a:solidFill>
              </a:rPr>
              <a:t>に参加する外国人</a:t>
            </a:r>
          </a:p>
        </p:txBody>
      </p:sp>
      <p:sp>
        <p:nvSpPr>
          <p:cNvPr id="4" name="大波 3"/>
          <p:cNvSpPr/>
          <p:nvPr/>
        </p:nvSpPr>
        <p:spPr>
          <a:xfrm>
            <a:off x="1763688" y="3789040"/>
            <a:ext cx="5760640" cy="1800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7744" y="436510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</a:rPr>
              <a:t>交通機関を利用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469" y="43812"/>
            <a:ext cx="8229600" cy="1143000"/>
          </a:xfrm>
        </p:spPr>
        <p:txBody>
          <a:bodyPr/>
          <a:lstStyle/>
          <a:p>
            <a:pPr algn="ctr"/>
            <a:r>
              <a:rPr lang="ja-JP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現状</a:t>
            </a:r>
            <a:endParaRPr kumimoji="1" lang="ja-JP" altLang="en-US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76469" y="1052736"/>
            <a:ext cx="8229600" cy="4525963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solidFill>
                  <a:srgbClr val="00B0F0"/>
                </a:solidFill>
              </a:rPr>
              <a:t>鉄道会社の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乗り放題券</a:t>
            </a:r>
            <a:r>
              <a:rPr kumimoji="1" lang="ja-JP" altLang="en-US" sz="4400" dirty="0" smtClean="0">
                <a:solidFill>
                  <a:srgbClr val="002060"/>
                </a:solidFill>
              </a:rPr>
              <a:t>や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ツアー</a:t>
            </a:r>
            <a:r>
              <a:rPr kumimoji="1" lang="ja-JP" altLang="en-US" sz="4400" dirty="0" smtClean="0">
                <a:solidFill>
                  <a:srgbClr val="002060"/>
                </a:solidFill>
              </a:rPr>
              <a:t>は</a:t>
            </a:r>
            <a:r>
              <a:rPr kumimoji="1" lang="ja-JP" altLang="en-US" sz="4400" u="sng" dirty="0" smtClean="0">
                <a:solidFill>
                  <a:srgbClr val="002060"/>
                </a:solidFill>
              </a:rPr>
              <a:t>期間</a:t>
            </a:r>
            <a:r>
              <a:rPr kumimoji="1" lang="ja-JP" altLang="en-US" sz="4400" u="sng" dirty="0">
                <a:solidFill>
                  <a:srgbClr val="002060"/>
                </a:solidFill>
              </a:rPr>
              <a:t>が</a:t>
            </a:r>
            <a:r>
              <a:rPr kumimoji="1" lang="ja-JP" altLang="en-US" sz="4400" u="sng" dirty="0" smtClean="0">
                <a:solidFill>
                  <a:srgbClr val="002060"/>
                </a:solidFill>
              </a:rPr>
              <a:t>決まっている。</a:t>
            </a:r>
            <a:r>
              <a:rPr kumimoji="1" lang="ja-JP" altLang="en-US" sz="4400" dirty="0" smtClean="0">
                <a:solidFill>
                  <a:srgbClr val="002060"/>
                </a:solidFill>
              </a:rPr>
              <a:t>外国人</a:t>
            </a:r>
            <a:r>
              <a:rPr kumimoji="1" lang="ja-JP" altLang="en-US" sz="4400" dirty="0">
                <a:solidFill>
                  <a:srgbClr val="002060"/>
                </a:solidFill>
              </a:rPr>
              <a:t>が訪日</a:t>
            </a:r>
            <a:r>
              <a:rPr kumimoji="1" lang="ja-JP" altLang="en-US" sz="4400" dirty="0" smtClean="0">
                <a:solidFill>
                  <a:srgbClr val="002060"/>
                </a:solidFill>
              </a:rPr>
              <a:t>して</a:t>
            </a:r>
            <a:r>
              <a:rPr kumimoji="1" lang="ja-JP" altLang="en-US" sz="4400" dirty="0">
                <a:solidFill>
                  <a:srgbClr val="002060"/>
                </a:solidFill>
              </a:rPr>
              <a:t>いる時</a:t>
            </a:r>
            <a:r>
              <a:rPr kumimoji="1" lang="ja-JP" altLang="en-US" sz="4400" dirty="0" smtClean="0">
                <a:solidFill>
                  <a:srgbClr val="002060"/>
                </a:solidFill>
              </a:rPr>
              <a:t>に実施して</a:t>
            </a:r>
            <a:r>
              <a:rPr kumimoji="1" lang="ja-JP" altLang="en-US" sz="4400" dirty="0">
                <a:solidFill>
                  <a:srgbClr val="002060"/>
                </a:solidFill>
              </a:rPr>
              <a:t>いるかは</a:t>
            </a:r>
            <a:r>
              <a:rPr kumimoji="1" lang="ja-JP" altLang="en-US" sz="4400" u="sng" dirty="0">
                <a:solidFill>
                  <a:srgbClr val="002060"/>
                </a:solidFill>
              </a:rPr>
              <a:t>確実で</a:t>
            </a:r>
            <a:r>
              <a:rPr lang="ja-JP" altLang="en-US" sz="4400" u="sng" dirty="0">
                <a:solidFill>
                  <a:srgbClr val="002060"/>
                </a:solidFill>
              </a:rPr>
              <a:t>はない</a:t>
            </a:r>
            <a:r>
              <a:rPr lang="ja-JP" altLang="en-US" sz="4400" dirty="0">
                <a:solidFill>
                  <a:srgbClr val="002060"/>
                </a:solidFill>
              </a:rPr>
              <a:t>。</a:t>
            </a:r>
            <a:endParaRPr lang="en-US" altLang="ja-JP" sz="4400" dirty="0">
              <a:solidFill>
                <a:srgbClr val="002060"/>
              </a:solidFill>
            </a:endParaRPr>
          </a:p>
          <a:p>
            <a:r>
              <a:rPr lang="ja-JP" altLang="en-US" sz="4400" dirty="0" smtClean="0">
                <a:solidFill>
                  <a:srgbClr val="00B0F0"/>
                </a:solidFill>
              </a:rPr>
              <a:t>日本</a:t>
            </a:r>
            <a:r>
              <a:rPr lang="ja-JP" altLang="en-US" sz="4400" dirty="0">
                <a:solidFill>
                  <a:srgbClr val="00B0F0"/>
                </a:solidFill>
              </a:rPr>
              <a:t>の和の文化</a:t>
            </a:r>
            <a:r>
              <a:rPr lang="ja-JP" altLang="en-US" sz="4400" dirty="0">
                <a:solidFill>
                  <a:srgbClr val="002060"/>
                </a:solidFill>
              </a:rPr>
              <a:t>を取り入れた</a:t>
            </a:r>
            <a:r>
              <a:rPr lang="ja-JP" altLang="en-US" sz="4400" dirty="0">
                <a:solidFill>
                  <a:srgbClr val="FF0000"/>
                </a:solidFill>
              </a:rPr>
              <a:t>アイテム</a:t>
            </a:r>
            <a:r>
              <a:rPr lang="ja-JP" altLang="en-US" sz="4400" dirty="0" smtClean="0">
                <a:solidFill>
                  <a:srgbClr val="002060"/>
                </a:solidFill>
              </a:rPr>
              <a:t>を売り</a:t>
            </a:r>
            <a:r>
              <a:rPr lang="ja-JP" altLang="en-US" sz="4400" dirty="0">
                <a:solidFill>
                  <a:srgbClr val="002060"/>
                </a:solidFill>
              </a:rPr>
              <a:t>にしている</a:t>
            </a:r>
            <a:r>
              <a:rPr lang="ja-JP" altLang="en-US" sz="4400" dirty="0">
                <a:solidFill>
                  <a:srgbClr val="00B0F0"/>
                </a:solidFill>
              </a:rPr>
              <a:t>企業</a:t>
            </a:r>
            <a:r>
              <a:rPr lang="ja-JP" altLang="en-US" sz="4400" dirty="0">
                <a:solidFill>
                  <a:srgbClr val="002060"/>
                </a:solidFill>
              </a:rPr>
              <a:t>がある。</a:t>
            </a:r>
            <a:endParaRPr lang="en-US" altLang="ja-JP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課題と対策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352928" cy="49148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2800" dirty="0" smtClean="0">
                <a:solidFill>
                  <a:schemeClr val="accent6"/>
                </a:solidFill>
              </a:rPr>
              <a:t>WMG</a:t>
            </a:r>
            <a:r>
              <a:rPr lang="ja-JP" altLang="en-US" sz="2800" dirty="0">
                <a:solidFill>
                  <a:schemeClr val="accent6"/>
                </a:solidFill>
              </a:rPr>
              <a:t>期間中</a:t>
            </a:r>
            <a:r>
              <a:rPr lang="ja-JP" altLang="en-US" sz="2800" dirty="0">
                <a:solidFill>
                  <a:srgbClr val="002060"/>
                </a:solidFill>
              </a:rPr>
              <a:t>に企画すれば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</a:rPr>
              <a:t>参加してくれるのではないか？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2060"/>
                </a:solidFill>
              </a:rPr>
              <a:t>お土産</a:t>
            </a:r>
            <a:r>
              <a:rPr lang="ja-JP" altLang="en-US" sz="2800" dirty="0">
                <a:solidFill>
                  <a:srgbClr val="002060"/>
                </a:solidFill>
              </a:rPr>
              <a:t>として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u="sng" dirty="0">
                <a:solidFill>
                  <a:srgbClr val="002060"/>
                </a:solidFill>
              </a:rPr>
              <a:t>買って帰りたいと思ってもらえるようなグッズ</a:t>
            </a:r>
            <a:r>
              <a:rPr lang="ja-JP" altLang="en-US" sz="2800" dirty="0">
                <a:solidFill>
                  <a:srgbClr val="002060"/>
                </a:solidFill>
              </a:rPr>
              <a:t>が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</a:rPr>
              <a:t>沢山あることを知っている人が日本人でも</a:t>
            </a:r>
            <a:r>
              <a:rPr lang="ja-JP" altLang="en-US" sz="2800" dirty="0" smtClean="0">
                <a:solidFill>
                  <a:srgbClr val="002060"/>
                </a:solidFill>
              </a:rPr>
              <a:t>少ない</a:t>
            </a:r>
            <a:endParaRPr lang="en-US" altLang="ja-JP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</a:rPr>
              <a:t>それらを知ってもらい</a:t>
            </a:r>
            <a:r>
              <a:rPr lang="ja-JP" altLang="en-US" sz="2800" u="sng" dirty="0">
                <a:solidFill>
                  <a:srgbClr val="002060"/>
                </a:solidFill>
              </a:rPr>
              <a:t>訪日外国人を今後増やして</a:t>
            </a:r>
            <a:r>
              <a:rPr lang="ja-JP" altLang="en-US" sz="2800" dirty="0">
                <a:solidFill>
                  <a:srgbClr val="002060"/>
                </a:solidFill>
              </a:rPr>
              <a:t>いき、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B050"/>
                </a:solidFill>
              </a:rPr>
              <a:t>経済活性化</a:t>
            </a:r>
            <a:r>
              <a:rPr lang="ja-JP" altLang="en-US" sz="2800" dirty="0">
                <a:solidFill>
                  <a:srgbClr val="002060"/>
                </a:solidFill>
              </a:rPr>
              <a:t>を目指す。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95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既存の企画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115616" y="2204864"/>
            <a:ext cx="6400800" cy="34747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kumimoji="1" lang="ja-JP" altLang="en-US" sz="4000" dirty="0">
                <a:solidFill>
                  <a:srgbClr val="002060"/>
                </a:solidFill>
              </a:rPr>
              <a:t>各鉄道会社の乗り放題パス</a:t>
            </a:r>
            <a:endParaRPr kumimoji="1" lang="en-US" altLang="ja-JP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ja-JP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kumimoji="1" lang="ja-JP" altLang="en-US" sz="4000" dirty="0">
                <a:solidFill>
                  <a:srgbClr val="002060"/>
                </a:solidFill>
              </a:rPr>
              <a:t>日本の和の文化を取り入れた</a:t>
            </a:r>
            <a:endParaRPr kumimoji="1" lang="en-US" altLang="ja-JP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kumimoji="1" lang="ja-JP" altLang="en-US" sz="4000" dirty="0">
                <a:solidFill>
                  <a:srgbClr val="002060"/>
                </a:solidFill>
              </a:rPr>
              <a:t>オリジナルアイテム</a:t>
            </a:r>
          </a:p>
        </p:txBody>
      </p:sp>
    </p:spTree>
    <p:extLst>
      <p:ext uri="{BB962C8B-B14F-4D97-AF65-F5344CB8AC3E}">
        <p14:creationId xmlns:p14="http://schemas.microsoft.com/office/powerpoint/2010/main" val="31304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企画概要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820472" cy="45548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002060"/>
                </a:solidFill>
              </a:rPr>
              <a:t>関西の各府県で</a:t>
            </a:r>
            <a:r>
              <a:rPr kumimoji="1" lang="ja-JP" altLang="en-US" sz="3600" dirty="0">
                <a:solidFill>
                  <a:srgbClr val="FF0000"/>
                </a:solidFill>
              </a:rPr>
              <a:t>電車ツアー</a:t>
            </a:r>
            <a:r>
              <a:rPr kumimoji="1" lang="ja-JP" altLang="en-US" sz="3600" dirty="0">
                <a:solidFill>
                  <a:srgbClr val="002060"/>
                </a:solidFill>
              </a:rPr>
              <a:t>を</a:t>
            </a:r>
            <a:r>
              <a:rPr kumimoji="1" lang="ja-JP" altLang="en-US" sz="3600" u="sng" dirty="0">
                <a:solidFill>
                  <a:srgbClr val="002060"/>
                </a:solidFill>
              </a:rPr>
              <a:t>企画</a:t>
            </a:r>
            <a:r>
              <a:rPr kumimoji="1" lang="ja-JP" altLang="en-US" sz="3600" dirty="0">
                <a:solidFill>
                  <a:srgbClr val="002060"/>
                </a:solidFill>
              </a:rPr>
              <a:t>。</a:t>
            </a:r>
            <a:endParaRPr kumimoji="1" lang="en-US" altLang="ja-JP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002060"/>
                </a:solidFill>
              </a:rPr>
              <a:t>使用可能期間と範囲を</a:t>
            </a:r>
            <a:r>
              <a:rPr lang="ja-JP" altLang="en-US" sz="3600" dirty="0" smtClean="0">
                <a:solidFill>
                  <a:srgbClr val="002060"/>
                </a:solidFill>
              </a:rPr>
              <a:t>決め、</a:t>
            </a:r>
            <a:endParaRPr lang="en-US" altLang="ja-JP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002060"/>
                </a:solidFill>
              </a:rPr>
              <a:t>細かい乗降車地点などは決めない。</a:t>
            </a:r>
            <a:endParaRPr kumimoji="1" lang="en-US" altLang="ja-JP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002060"/>
                </a:solidFill>
              </a:rPr>
              <a:t>要所を回ってもらいその箇所に</a:t>
            </a:r>
            <a:endParaRPr lang="en-US" altLang="ja-JP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00B0F0"/>
                </a:solidFill>
              </a:rPr>
              <a:t>日本の和</a:t>
            </a:r>
            <a:r>
              <a:rPr lang="ja-JP" altLang="en-US" sz="3600" dirty="0">
                <a:solidFill>
                  <a:srgbClr val="002060"/>
                </a:solidFill>
              </a:rPr>
              <a:t>の</a:t>
            </a:r>
            <a:r>
              <a:rPr lang="ja-JP" altLang="en-US" sz="3600" dirty="0">
                <a:solidFill>
                  <a:srgbClr val="FF0000"/>
                </a:solidFill>
              </a:rPr>
              <a:t>グッズブース</a:t>
            </a:r>
            <a:r>
              <a:rPr lang="ja-JP" altLang="en-US" sz="3600" dirty="0">
                <a:solidFill>
                  <a:srgbClr val="002060"/>
                </a:solidFill>
              </a:rPr>
              <a:t>を設置し、</a:t>
            </a:r>
            <a:r>
              <a:rPr lang="ja-JP" altLang="en-US" sz="3600" u="sng" dirty="0">
                <a:solidFill>
                  <a:srgbClr val="002060"/>
                </a:solidFill>
              </a:rPr>
              <a:t>販売</a:t>
            </a:r>
            <a:r>
              <a:rPr lang="ja-JP" altLang="en-US" sz="3600" dirty="0">
                <a:solidFill>
                  <a:srgbClr val="002060"/>
                </a:solidFill>
              </a:rPr>
              <a:t>する。</a:t>
            </a:r>
            <a:endParaRPr lang="en-US" altLang="ja-JP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kumimoji="1" lang="en-US" altLang="ja-JP" sz="3600" dirty="0">
                <a:solidFill>
                  <a:schemeClr val="accent6"/>
                </a:solidFill>
              </a:rPr>
              <a:t>WMG</a:t>
            </a:r>
            <a:r>
              <a:rPr kumimoji="1" lang="ja-JP" altLang="en-US" sz="3600" dirty="0">
                <a:solidFill>
                  <a:schemeClr val="accent6"/>
                </a:solidFill>
              </a:rPr>
              <a:t>の各試合会場</a:t>
            </a:r>
            <a:r>
              <a:rPr kumimoji="1" lang="ja-JP" altLang="en-US" sz="3600" dirty="0">
                <a:solidFill>
                  <a:srgbClr val="002060"/>
                </a:solidFill>
              </a:rPr>
              <a:t>にもブースを設置。</a:t>
            </a:r>
            <a:endParaRPr kumimoji="1" lang="en-US" altLang="ja-JP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kumimoji="1" lang="ja-JP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企画実施場所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187624" y="2420888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altLang="ja-JP" sz="4000" dirty="0">
              <a:solidFill>
                <a:srgbClr val="002060"/>
              </a:solidFill>
            </a:endParaRPr>
          </a:p>
          <a:p>
            <a:pPr algn="ctr"/>
            <a:r>
              <a:rPr lang="ja-JP" altLang="en-US" sz="4000" dirty="0">
                <a:solidFill>
                  <a:srgbClr val="002060"/>
                </a:solidFill>
              </a:rPr>
              <a:t>関西の主要都市</a:t>
            </a:r>
            <a:endParaRPr lang="en-US" altLang="ja-JP" sz="4000" dirty="0">
              <a:solidFill>
                <a:srgbClr val="002060"/>
              </a:solidFill>
            </a:endParaRPr>
          </a:p>
          <a:p>
            <a:pPr algn="ctr"/>
            <a:endParaRPr lang="en-US" altLang="ja-JP" sz="4000" dirty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4000" dirty="0">
                <a:solidFill>
                  <a:srgbClr val="002060"/>
                </a:solidFill>
              </a:rPr>
              <a:t>ツアーで巡る駅</a:t>
            </a:r>
            <a:endParaRPr kumimoji="1" lang="en-US" altLang="ja-JP" sz="4000" dirty="0">
              <a:solidFill>
                <a:srgbClr val="002060"/>
              </a:solidFill>
            </a:endParaRPr>
          </a:p>
          <a:p>
            <a:pPr algn="ctr"/>
            <a:endParaRPr lang="en-US" altLang="ja-JP" sz="4000" dirty="0">
              <a:solidFill>
                <a:srgbClr val="002060"/>
              </a:solidFill>
            </a:endParaRPr>
          </a:p>
          <a:p>
            <a:pPr algn="ctr"/>
            <a:r>
              <a:rPr kumimoji="1" lang="en-US" altLang="ja-JP" sz="4000" dirty="0">
                <a:solidFill>
                  <a:srgbClr val="002060"/>
                </a:solidFill>
              </a:rPr>
              <a:t>WMG</a:t>
            </a:r>
            <a:r>
              <a:rPr kumimoji="1" lang="ja-JP" altLang="en-US" sz="4000" dirty="0">
                <a:solidFill>
                  <a:srgbClr val="002060"/>
                </a:solidFill>
              </a:rPr>
              <a:t>各試合会場</a:t>
            </a:r>
          </a:p>
        </p:txBody>
      </p:sp>
    </p:spTree>
    <p:extLst>
      <p:ext uri="{BB962C8B-B14F-4D97-AF65-F5344CB8AC3E}">
        <p14:creationId xmlns:p14="http://schemas.microsoft.com/office/powerpoint/2010/main" val="36769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必要となる資源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6400800" cy="3474720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</a:rPr>
              <a:t>協力してくれる</a:t>
            </a:r>
            <a:r>
              <a:rPr kumimoji="1" lang="ja-JP" altLang="en-US" sz="3600" dirty="0">
                <a:solidFill>
                  <a:srgbClr val="00B0F0"/>
                </a:solidFill>
              </a:rPr>
              <a:t>鉄道会社</a:t>
            </a:r>
            <a:endParaRPr kumimoji="1" lang="en-US" altLang="ja-JP" sz="3600" dirty="0">
              <a:solidFill>
                <a:srgbClr val="00B0F0"/>
              </a:solidFill>
            </a:endParaRPr>
          </a:p>
          <a:p>
            <a:endParaRPr lang="en-US" altLang="ja-JP" sz="3600" dirty="0">
              <a:solidFill>
                <a:srgbClr val="002060"/>
              </a:solidFill>
            </a:endParaRPr>
          </a:p>
          <a:p>
            <a:r>
              <a:rPr kumimoji="1" lang="ja-JP" altLang="en-US" sz="3600" dirty="0">
                <a:solidFill>
                  <a:srgbClr val="002060"/>
                </a:solidFill>
              </a:rPr>
              <a:t>協力してくれる</a:t>
            </a:r>
            <a:r>
              <a:rPr kumimoji="1" lang="ja-JP" altLang="en-US" sz="3600" dirty="0">
                <a:solidFill>
                  <a:srgbClr val="00B0F0"/>
                </a:solidFill>
              </a:rPr>
              <a:t>グッズ企業</a:t>
            </a:r>
            <a:endParaRPr kumimoji="1" lang="en-US" altLang="ja-JP" sz="3600" dirty="0">
              <a:solidFill>
                <a:srgbClr val="00B0F0"/>
              </a:solidFill>
            </a:endParaRPr>
          </a:p>
          <a:p>
            <a:endParaRPr lang="en-US" altLang="ja-JP" sz="3600" dirty="0">
              <a:solidFill>
                <a:srgbClr val="002060"/>
              </a:solidFill>
            </a:endParaRPr>
          </a:p>
          <a:p>
            <a:r>
              <a:rPr lang="ja-JP" altLang="en-US" sz="3600" dirty="0">
                <a:solidFill>
                  <a:srgbClr val="002060"/>
                </a:solidFill>
              </a:rPr>
              <a:t>ボランティア</a:t>
            </a:r>
            <a:endParaRPr lang="en-US" altLang="ja-JP" sz="3600" dirty="0">
              <a:solidFill>
                <a:srgbClr val="002060"/>
              </a:solidFill>
            </a:endParaRPr>
          </a:p>
          <a:p>
            <a:endParaRPr kumimoji="1" lang="en-US" altLang="ja-JP" sz="3600" dirty="0" smtClean="0">
              <a:solidFill>
                <a:srgbClr val="00B0F0"/>
              </a:solidFill>
            </a:endParaRPr>
          </a:p>
          <a:p>
            <a:r>
              <a:rPr kumimoji="1" lang="ja-JP" altLang="en-US" sz="3600" dirty="0" smtClean="0">
                <a:solidFill>
                  <a:srgbClr val="00B0F0"/>
                </a:solidFill>
              </a:rPr>
              <a:t>お金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588</TotalTime>
  <Words>404</Words>
  <Application>Microsoft Office PowerPoint</Application>
  <PresentationFormat>画面に合わせる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スリップストリーム</vt:lpstr>
      <vt:lpstr>OMOTENASHI ～ようこそニッポン　またきてニッポン～</vt:lpstr>
      <vt:lpstr>目標</vt:lpstr>
      <vt:lpstr>ターゲット（企画対象者）</vt:lpstr>
      <vt:lpstr>現状</vt:lpstr>
      <vt:lpstr>課題と対策</vt:lpstr>
      <vt:lpstr>既存の企画</vt:lpstr>
      <vt:lpstr>企画概要</vt:lpstr>
      <vt:lpstr>企画実施場所</vt:lpstr>
      <vt:lpstr>必要となる資源</vt:lpstr>
      <vt:lpstr>企画方法</vt:lpstr>
      <vt:lpstr>企画の中身①</vt:lpstr>
      <vt:lpstr>JR西日本（JR環状線）</vt:lpstr>
      <vt:lpstr>PowerPoint プレゼンテーション</vt:lpstr>
      <vt:lpstr>PowerPoint プレゼンテーション</vt:lpstr>
      <vt:lpstr>独創的なツアー</vt:lpstr>
      <vt:lpstr>企画の中身②</vt:lpstr>
      <vt:lpstr>　 </vt:lpstr>
      <vt:lpstr>手ぬぐい</vt:lpstr>
      <vt:lpstr>費用と利益</vt:lpstr>
      <vt:lpstr>想定される結果・成果</vt:lpstr>
      <vt:lpstr>PowerPoint プレゼンテーション</vt:lpstr>
    </vt:vector>
  </TitlesOfParts>
  <Company>大阪成蹊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JR西日本</dc:title>
  <dc:creator>大阪成蹊</dc:creator>
  <cp:lastModifiedBy>yumiko imaoka</cp:lastModifiedBy>
  <cp:revision>78</cp:revision>
  <dcterms:created xsi:type="dcterms:W3CDTF">2016-12-13T04:25:17Z</dcterms:created>
  <dcterms:modified xsi:type="dcterms:W3CDTF">2017-01-26T15:17:56Z</dcterms:modified>
</cp:coreProperties>
</file>